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91" r:id="rId2"/>
    <p:sldId id="317" r:id="rId3"/>
    <p:sldId id="332" r:id="rId4"/>
    <p:sldId id="335" r:id="rId5"/>
    <p:sldId id="318" r:id="rId6"/>
    <p:sldId id="330" r:id="rId7"/>
    <p:sldId id="341" r:id="rId8"/>
    <p:sldId id="314" r:id="rId9"/>
    <p:sldId id="324" r:id="rId10"/>
    <p:sldId id="326" r:id="rId11"/>
    <p:sldId id="328" r:id="rId12"/>
    <p:sldId id="329" r:id="rId13"/>
    <p:sldId id="322"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6E9AB-B2AF-451E-AA61-52163F108DAE}" v="756" dt="2020-10-21T22:47:00.324"/>
    <p1510:client id="{FA4024D3-12E0-450A-A4BA-50AD313AEB16}" v="220" dt="2020-10-21T23:29:23.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91" autoAdjust="0"/>
    <p:restoredTop sz="95982" autoAdjust="0"/>
  </p:normalViewPr>
  <p:slideViewPr>
    <p:cSldViewPr snapToGrid="0">
      <p:cViewPr>
        <p:scale>
          <a:sx n="79" d="100"/>
          <a:sy n="79" d="100"/>
        </p:scale>
        <p:origin x="66" y="3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7B6E9AB-B2AF-451E-AA61-52163F108DAE}"/>
    <pc:docChg chg="modSld">
      <pc:chgData name="" userId="" providerId="" clId="Web-{07B6E9AB-B2AF-451E-AA61-52163F108DAE}" dt="2020-10-21T22:46:56.808" v="741"/>
      <pc:docMkLst>
        <pc:docMk/>
      </pc:docMkLst>
      <pc:sldChg chg="addSp modSp">
        <pc:chgData name="" userId="" providerId="" clId="Web-{07B6E9AB-B2AF-451E-AA61-52163F108DAE}" dt="2020-10-21T22:35:00.400" v="331"/>
        <pc:sldMkLst>
          <pc:docMk/>
          <pc:sldMk cId="338133360" sldId="274"/>
        </pc:sldMkLst>
        <pc:spChg chg="add mod">
          <ac:chgData name="" userId="" providerId="" clId="Web-{07B6E9AB-B2AF-451E-AA61-52163F108DAE}" dt="2020-10-21T22:28:55.602" v="154" actId="20577"/>
          <ac:spMkLst>
            <pc:docMk/>
            <pc:sldMk cId="338133360" sldId="274"/>
            <ac:spMk id="2" creationId="{AC3E3914-B4C0-40BD-9BAB-623D02B09F4E}"/>
          </ac:spMkLst>
        </pc:spChg>
        <pc:spChg chg="add mod">
          <ac:chgData name="" userId="" providerId="" clId="Web-{07B6E9AB-B2AF-451E-AA61-52163F108DAE}" dt="2020-10-21T22:28:26.427" v="127" actId="20577"/>
          <ac:spMkLst>
            <pc:docMk/>
            <pc:sldMk cId="338133360" sldId="274"/>
            <ac:spMk id="3" creationId="{765EB6B0-3A08-4B0F-A2BD-11A16AA0379B}"/>
          </ac:spMkLst>
        </pc:spChg>
        <pc:graphicFrameChg chg="mod modGraphic">
          <ac:chgData name="" userId="" providerId="" clId="Web-{07B6E9AB-B2AF-451E-AA61-52163F108DAE}" dt="2020-10-21T22:35:00.400" v="331"/>
          <ac:graphicFrameMkLst>
            <pc:docMk/>
            <pc:sldMk cId="338133360" sldId="274"/>
            <ac:graphicFrameMk id="9" creationId="{00000000-0000-0000-0000-000000000000}"/>
          </ac:graphicFrameMkLst>
        </pc:graphicFrameChg>
      </pc:sldChg>
      <pc:sldChg chg="modSp">
        <pc:chgData name="" userId="" providerId="" clId="Web-{07B6E9AB-B2AF-451E-AA61-52163F108DAE}" dt="2020-10-21T22:24:26.124" v="31" actId="20577"/>
        <pc:sldMkLst>
          <pc:docMk/>
          <pc:sldMk cId="3564076681" sldId="320"/>
        </pc:sldMkLst>
        <pc:spChg chg="mod">
          <ac:chgData name="" userId="" providerId="" clId="Web-{07B6E9AB-B2AF-451E-AA61-52163F108DAE}" dt="2020-10-21T22:24:26.124" v="31" actId="20577"/>
          <ac:spMkLst>
            <pc:docMk/>
            <pc:sldMk cId="3564076681" sldId="320"/>
            <ac:spMk id="4" creationId="{00000000-0000-0000-0000-000000000000}"/>
          </ac:spMkLst>
        </pc:spChg>
      </pc:sldChg>
      <pc:sldChg chg="modSp">
        <pc:chgData name="" userId="" providerId="" clId="Web-{07B6E9AB-B2AF-451E-AA61-52163F108DAE}" dt="2020-10-21T22:46:56.808" v="741"/>
        <pc:sldMkLst>
          <pc:docMk/>
          <pc:sldMk cId="4000161977" sldId="321"/>
        </pc:sldMkLst>
        <pc:graphicFrameChg chg="mod modGraphic">
          <ac:chgData name="" userId="" providerId="" clId="Web-{07B6E9AB-B2AF-451E-AA61-52163F108DAE}" dt="2020-10-21T22:46:56.808" v="741"/>
          <ac:graphicFrameMkLst>
            <pc:docMk/>
            <pc:sldMk cId="4000161977" sldId="321"/>
            <ac:graphicFrameMk id="4" creationId="{00000000-0000-0000-0000-000000000000}"/>
          </ac:graphicFrameMkLst>
        </pc:graphicFrameChg>
      </pc:sldChg>
    </pc:docChg>
  </pc:docChgLst>
  <pc:docChgLst>
    <pc:chgData clId="Web-{FA4024D3-12E0-450A-A4BA-50AD313AEB16}"/>
    <pc:docChg chg="modSld">
      <pc:chgData name="" userId="" providerId="" clId="Web-{FA4024D3-12E0-450A-A4BA-50AD313AEB16}" dt="2020-10-21T23:29:21.003" v="211" actId="20577"/>
      <pc:docMkLst>
        <pc:docMk/>
      </pc:docMkLst>
      <pc:sldChg chg="addSp modSp">
        <pc:chgData name="" userId="" providerId="" clId="Web-{FA4024D3-12E0-450A-A4BA-50AD313AEB16}" dt="2020-10-21T23:09:37.400" v="8" actId="14100"/>
        <pc:sldMkLst>
          <pc:docMk/>
          <pc:sldMk cId="4261286559" sldId="319"/>
        </pc:sldMkLst>
        <pc:spChg chg="mod">
          <ac:chgData name="" userId="" providerId="" clId="Web-{FA4024D3-12E0-450A-A4BA-50AD313AEB16}" dt="2020-10-21T23:09:15.320" v="3" actId="1076"/>
          <ac:spMkLst>
            <pc:docMk/>
            <pc:sldMk cId="4261286559" sldId="319"/>
            <ac:spMk id="3" creationId="{00000000-0000-0000-0000-000000000000}"/>
          </ac:spMkLst>
        </pc:spChg>
        <pc:picChg chg="add mod">
          <ac:chgData name="" userId="" providerId="" clId="Web-{FA4024D3-12E0-450A-A4BA-50AD313AEB16}" dt="2020-10-21T23:09:37.400" v="8" actId="14100"/>
          <ac:picMkLst>
            <pc:docMk/>
            <pc:sldMk cId="4261286559" sldId="319"/>
            <ac:picMk id="4" creationId="{B04AA2DF-94E5-4F7B-8109-CB4D64C1E5B0}"/>
          </ac:picMkLst>
        </pc:picChg>
      </pc:sldChg>
      <pc:sldChg chg="addSp delSp modSp">
        <pc:chgData name="" userId="" providerId="" clId="Web-{FA4024D3-12E0-450A-A4BA-50AD313AEB16}" dt="2020-10-21T23:29:17.925" v="209" actId="20577"/>
        <pc:sldMkLst>
          <pc:docMk/>
          <pc:sldMk cId="888843365" sldId="322"/>
        </pc:sldMkLst>
        <pc:spChg chg="mod">
          <ac:chgData name="" userId="" providerId="" clId="Web-{FA4024D3-12E0-450A-A4BA-50AD313AEB16}" dt="2020-10-21T23:28:41.892" v="193" actId="20577"/>
          <ac:spMkLst>
            <pc:docMk/>
            <pc:sldMk cId="888843365" sldId="322"/>
            <ac:spMk id="3" creationId="{00000000-0000-0000-0000-000000000000}"/>
          </ac:spMkLst>
        </pc:spChg>
        <pc:spChg chg="add mod">
          <ac:chgData name="" userId="" providerId="" clId="Web-{FA4024D3-12E0-450A-A4BA-50AD313AEB16}" dt="2020-10-21T23:29:17.925" v="209" actId="20577"/>
          <ac:spMkLst>
            <pc:docMk/>
            <pc:sldMk cId="888843365" sldId="322"/>
            <ac:spMk id="5" creationId="{1712B6ED-BBC4-416F-973F-08F6652AA5A4}"/>
          </ac:spMkLst>
        </pc:spChg>
        <pc:picChg chg="del">
          <ac:chgData name="" userId="" providerId="" clId="Web-{FA4024D3-12E0-450A-A4BA-50AD313AEB16}" dt="2020-10-21T23:22:40.917" v="9"/>
          <ac:picMkLst>
            <pc:docMk/>
            <pc:sldMk cId="888843365" sldId="322"/>
            <ac:picMk id="2" creationId="{00000000-0000-0000-0000-000000000000}"/>
          </ac:picMkLst>
        </pc:picChg>
        <pc:picChg chg="add mod">
          <ac:chgData name="" userId="" providerId="" clId="Web-{FA4024D3-12E0-450A-A4BA-50AD313AEB16}" dt="2020-10-21T23:22:51.558" v="12" actId="14100"/>
          <ac:picMkLst>
            <pc:docMk/>
            <pc:sldMk cId="888843365" sldId="322"/>
            <ac:picMk id="4" creationId="{15103447-573E-4B32-B528-4739E1799381}"/>
          </ac:picMkLst>
        </pc:picChg>
        <pc:picChg chg="add mod">
          <ac:chgData name="" userId="" providerId="" clId="Web-{FA4024D3-12E0-450A-A4BA-50AD313AEB16}" dt="2020-10-21T23:27:31.606" v="168" actId="1076"/>
          <ac:picMkLst>
            <pc:docMk/>
            <pc:sldMk cId="888843365" sldId="322"/>
            <ac:picMk id="6" creationId="{973C14EF-B6B6-416A-A526-77DC3EB9B2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9A93B5B-A989-4194-A4BF-32F73DF162D2}" type="datetimeFigureOut">
              <a:rPr lang="en-IE" smtClean="0"/>
              <a:t>07/12/2021</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78DC13-45E4-48BC-82F0-EEC0628463C2}" type="slidenum">
              <a:rPr lang="en-IE" smtClean="0"/>
              <a:t>‹#›</a:t>
            </a:fld>
            <a:endParaRPr lang="en-IE"/>
          </a:p>
        </p:txBody>
      </p:sp>
    </p:spTree>
    <p:extLst>
      <p:ext uri="{BB962C8B-B14F-4D97-AF65-F5344CB8AC3E}">
        <p14:creationId xmlns:p14="http://schemas.microsoft.com/office/powerpoint/2010/main" val="420763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396B7E4-A81F-460C-8363-B6F6C92B1ED0}" type="slidenum">
              <a:rPr lang="en-IE" smtClean="0"/>
              <a:t>2</a:t>
            </a:fld>
            <a:endParaRPr lang="en-IE"/>
          </a:p>
        </p:txBody>
      </p:sp>
    </p:spTree>
    <p:extLst>
      <p:ext uri="{BB962C8B-B14F-4D97-AF65-F5344CB8AC3E}">
        <p14:creationId xmlns:p14="http://schemas.microsoft.com/office/powerpoint/2010/main" val="44293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7396B7E4-A81F-460C-8363-B6F6C92B1ED0}" type="slidenum">
              <a:rPr lang="en-IE" smtClean="0"/>
              <a:t>3</a:t>
            </a:fld>
            <a:endParaRPr lang="en-IE"/>
          </a:p>
        </p:txBody>
      </p:sp>
    </p:spTree>
    <p:extLst>
      <p:ext uri="{BB962C8B-B14F-4D97-AF65-F5344CB8AC3E}">
        <p14:creationId xmlns:p14="http://schemas.microsoft.com/office/powerpoint/2010/main" val="230244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396B7E4-A81F-460C-8363-B6F6C92B1ED0}" type="slidenum">
              <a:rPr lang="en-IE" smtClean="0"/>
              <a:t>5</a:t>
            </a:fld>
            <a:endParaRPr lang="en-IE"/>
          </a:p>
        </p:txBody>
      </p:sp>
    </p:spTree>
    <p:extLst>
      <p:ext uri="{BB962C8B-B14F-4D97-AF65-F5344CB8AC3E}">
        <p14:creationId xmlns:p14="http://schemas.microsoft.com/office/powerpoint/2010/main" val="397564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E78DC13-45E4-48BC-82F0-EEC0628463C2}" type="slidenum">
              <a:rPr lang="en-IE" smtClean="0"/>
              <a:t>6</a:t>
            </a:fld>
            <a:endParaRPr lang="en-IE"/>
          </a:p>
        </p:txBody>
      </p:sp>
    </p:spTree>
    <p:extLst>
      <p:ext uri="{BB962C8B-B14F-4D97-AF65-F5344CB8AC3E}">
        <p14:creationId xmlns:p14="http://schemas.microsoft.com/office/powerpoint/2010/main" val="328000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E78DC13-45E4-48BC-82F0-EEC0628463C2}" type="slidenum">
              <a:rPr lang="en-IE" smtClean="0"/>
              <a:t>8</a:t>
            </a:fld>
            <a:endParaRPr lang="en-IE"/>
          </a:p>
        </p:txBody>
      </p:sp>
    </p:spTree>
    <p:extLst>
      <p:ext uri="{BB962C8B-B14F-4D97-AF65-F5344CB8AC3E}">
        <p14:creationId xmlns:p14="http://schemas.microsoft.com/office/powerpoint/2010/main" val="83061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A95B97A-ACFE-4F4D-9DB9-EE817EDEC172}" type="datetimeFigureOut">
              <a:rPr lang="en-IE" smtClean="0"/>
              <a:t>07/12/2021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334360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95B97A-ACFE-4F4D-9DB9-EE817EDEC172}" type="datetimeFigureOut">
              <a:rPr lang="en-IE" smtClean="0"/>
              <a:t>07/12/2021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288359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95B97A-ACFE-4F4D-9DB9-EE817EDEC172}" type="datetimeFigureOut">
              <a:rPr lang="en-IE" smtClean="0"/>
              <a:t>07/12/2021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215931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A95B97A-ACFE-4F4D-9DB9-EE817EDEC172}" type="datetimeFigureOut">
              <a:rPr lang="en-IE" smtClean="0"/>
              <a:t>07/12/2021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163057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95B97A-ACFE-4F4D-9DB9-EE817EDEC172}" type="datetimeFigureOut">
              <a:rPr lang="en-IE" smtClean="0"/>
              <a:t>07/12/2021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96752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A95B97A-ACFE-4F4D-9DB9-EE817EDEC172}" type="datetimeFigureOut">
              <a:rPr lang="en-IE" smtClean="0"/>
              <a:t>07/12/2021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76532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A95B97A-ACFE-4F4D-9DB9-EE817EDEC172}" type="datetimeFigureOut">
              <a:rPr lang="en-IE" smtClean="0"/>
              <a:t>07/12/2021</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326574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A95B97A-ACFE-4F4D-9DB9-EE817EDEC172}" type="datetimeFigureOut">
              <a:rPr lang="en-IE" smtClean="0"/>
              <a:t>07/12/2021</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22732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5B97A-ACFE-4F4D-9DB9-EE817EDEC172}" type="datetimeFigureOut">
              <a:rPr lang="en-IE" smtClean="0"/>
              <a:t>07/12/2021</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3365260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5B97A-ACFE-4F4D-9DB9-EE817EDEC172}" type="datetimeFigureOut">
              <a:rPr lang="en-IE" smtClean="0"/>
              <a:t>07/12/2021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23687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5B97A-ACFE-4F4D-9DB9-EE817EDEC172}" type="datetimeFigureOut">
              <a:rPr lang="en-IE" smtClean="0"/>
              <a:t>07/12/2021</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676BA52-5521-4B8C-A1DB-5C79AD25FDA1}" type="slidenum">
              <a:rPr lang="en-IE" smtClean="0"/>
              <a:t>‹#›</a:t>
            </a:fld>
            <a:endParaRPr lang="en-IE"/>
          </a:p>
        </p:txBody>
      </p:sp>
    </p:spTree>
    <p:extLst>
      <p:ext uri="{BB962C8B-B14F-4D97-AF65-F5344CB8AC3E}">
        <p14:creationId xmlns:p14="http://schemas.microsoft.com/office/powerpoint/2010/main" val="362269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5B97A-ACFE-4F4D-9DB9-EE817EDEC172}" type="datetimeFigureOut">
              <a:rPr lang="en-IE" smtClean="0"/>
              <a:t>07/12/2021</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BA52-5521-4B8C-A1DB-5C79AD25FDA1}" type="slidenum">
              <a:rPr lang="en-IE" smtClean="0"/>
              <a:t>‹#›</a:t>
            </a:fld>
            <a:endParaRPr lang="en-IE"/>
          </a:p>
        </p:txBody>
      </p:sp>
    </p:spTree>
    <p:extLst>
      <p:ext uri="{BB962C8B-B14F-4D97-AF65-F5344CB8AC3E}">
        <p14:creationId xmlns:p14="http://schemas.microsoft.com/office/powerpoint/2010/main" val="12307570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resentation College (@Pres_Carlow) | Twitter">
            <a:extLst>
              <a:ext uri="{FF2B5EF4-FFF2-40B4-BE49-F238E27FC236}">
                <a16:creationId xmlns:a16="http://schemas.microsoft.com/office/drawing/2014/main" id="{704B6157-6CBA-944E-8F7B-394F38DFA5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9111" y1="17778" x2="19111" y2="17778"/>
                        <a14:foregroundMark x1="17333" y1="13333" x2="17333" y2="13333"/>
                        <a14:foregroundMark x1="20444" y1="40444" x2="20444" y2="40444"/>
                        <a14:foregroundMark x1="20444" y1="43556" x2="20444" y2="43556"/>
                        <a14:foregroundMark x1="14667" y1="37778" x2="27556" y2="44444"/>
                        <a14:foregroundMark x1="44000" y1="48000" x2="56444" y2="59111"/>
                      </a14:backgroundRemoval>
                    </a14:imgEffect>
                  </a14:imgLayer>
                </a14:imgProps>
              </a:ext>
              <a:ext uri="{28A0092B-C50C-407E-A947-70E740481C1C}">
                <a14:useLocalDpi xmlns:a14="http://schemas.microsoft.com/office/drawing/2010/main" val="0"/>
              </a:ext>
            </a:extLst>
          </a:blip>
          <a:stretch>
            <a:fillRect/>
          </a:stretch>
        </p:blipFill>
        <p:spPr bwMode="auto">
          <a:xfrm>
            <a:off x="2286293" y="1209230"/>
            <a:ext cx="3545894" cy="354589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ealth and Safety considerations in Educational Establishments ...">
            <a:extLst>
              <a:ext uri="{FF2B5EF4-FFF2-40B4-BE49-F238E27FC236}">
                <a16:creationId xmlns:a16="http://schemas.microsoft.com/office/drawing/2014/main" id="{EF043857-E886-C040-A749-26E8712A5E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66031" y="1937838"/>
            <a:ext cx="3545894" cy="208867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4294967295"/>
          </p:nvPr>
        </p:nvSpPr>
        <p:spPr>
          <a:xfrm>
            <a:off x="1665298" y="4431064"/>
            <a:ext cx="8826500" cy="3957638"/>
          </a:xfrm>
        </p:spPr>
        <p:txBody>
          <a:bodyPr>
            <a:normAutofit/>
          </a:bodyPr>
          <a:lstStyle/>
          <a:p>
            <a:pPr algn="ctr"/>
            <a:endParaRPr lang="en-IE" sz="3600" dirty="0"/>
          </a:p>
          <a:p>
            <a:pPr marL="0" indent="0" algn="ctr">
              <a:buNone/>
            </a:pPr>
            <a:r>
              <a:rPr lang="en-IE" sz="3600" dirty="0" smtClean="0"/>
              <a:t>Covid-19 Health and Safety Briefing </a:t>
            </a:r>
          </a:p>
          <a:p>
            <a:pPr marL="0" indent="0" algn="ctr">
              <a:buNone/>
            </a:pPr>
            <a:r>
              <a:rPr lang="en-IE" sz="3600" dirty="0" smtClean="0"/>
              <a:t>Dec 2021</a:t>
            </a:r>
            <a:endParaRPr lang="en-IE" sz="3600" dirty="0"/>
          </a:p>
        </p:txBody>
      </p:sp>
    </p:spTree>
    <p:extLst>
      <p:ext uri="{BB962C8B-B14F-4D97-AF65-F5344CB8AC3E}">
        <p14:creationId xmlns:p14="http://schemas.microsoft.com/office/powerpoint/2010/main" val="2184550163"/>
      </p:ext>
    </p:extLst>
  </p:cSld>
  <p:clrMapOvr>
    <a:masterClrMapping/>
  </p:clrMapOvr>
  <mc:AlternateContent xmlns:mc="http://schemas.openxmlformats.org/markup-compatibility/2006" xmlns:p14="http://schemas.microsoft.com/office/powerpoint/2010/main">
    <mc:Choice Requires="p14">
      <p:transition spd="slow" p14:dur="2000" advTm="62594"/>
    </mc:Choice>
    <mc:Fallback xmlns="">
      <p:transition spd="slow" advTm="6259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6621" y="32886"/>
            <a:ext cx="6351010" cy="646331"/>
          </a:xfrm>
          <a:prstGeom prst="rect">
            <a:avLst/>
          </a:prstGeom>
          <a:noFill/>
        </p:spPr>
        <p:txBody>
          <a:bodyPr wrap="square" rtlCol="0">
            <a:spAutoFit/>
          </a:bodyPr>
          <a:lstStyle/>
          <a:p>
            <a:r>
              <a:rPr lang="en-GB" sz="3600" b="1" i="1" u="sng" dirty="0" smtClean="0"/>
              <a:t>4) Social </a:t>
            </a:r>
            <a:r>
              <a:rPr lang="en-GB" sz="3600" b="1" i="1" u="sng" dirty="0"/>
              <a:t>Distancing and </a:t>
            </a:r>
            <a:r>
              <a:rPr lang="en-GB" sz="3600" b="1" i="1" u="sng" dirty="0" smtClean="0"/>
              <a:t>Eating</a:t>
            </a:r>
            <a:endParaRPr lang="en-GB" sz="3600" b="1" i="1" u="sng" dirty="0"/>
          </a:p>
        </p:txBody>
      </p:sp>
      <p:sp>
        <p:nvSpPr>
          <p:cNvPr id="4" name="TextBox 3"/>
          <p:cNvSpPr txBox="1"/>
          <p:nvPr/>
        </p:nvSpPr>
        <p:spPr>
          <a:xfrm>
            <a:off x="175613" y="1375022"/>
            <a:ext cx="11433027" cy="5262979"/>
          </a:xfrm>
          <a:prstGeom prst="rect">
            <a:avLst/>
          </a:prstGeom>
          <a:noFill/>
        </p:spPr>
        <p:txBody>
          <a:bodyPr wrap="square" rtlCol="0">
            <a:spAutoFit/>
          </a:bodyPr>
          <a:lstStyle/>
          <a:p>
            <a:pPr marL="514350" indent="-514350">
              <a:buFont typeface="+mj-lt"/>
              <a:buAutoNum type="arabicPeriod"/>
            </a:pPr>
            <a:r>
              <a:rPr lang="en-GB" sz="2800" dirty="0" smtClean="0"/>
              <a:t>Sanitise/wash hands before eating.</a:t>
            </a:r>
          </a:p>
          <a:p>
            <a:pPr marL="514350" indent="-514350">
              <a:buFont typeface="+mj-lt"/>
              <a:buAutoNum type="arabicPeriod"/>
            </a:pPr>
            <a:r>
              <a:rPr lang="en-GB" sz="2800" b="1" u="sng" dirty="0" smtClean="0">
                <a:solidFill>
                  <a:srgbClr val="FF0000"/>
                </a:solidFill>
              </a:rPr>
              <a:t>No food to be consumed when walking around indoors.</a:t>
            </a:r>
          </a:p>
          <a:p>
            <a:pPr marL="514350" indent="-514350">
              <a:buFont typeface="+mj-lt"/>
              <a:buAutoNum type="arabicPeriod"/>
            </a:pPr>
            <a:r>
              <a:rPr lang="en-GB" sz="2800" dirty="0" smtClean="0"/>
              <a:t>Maintain two metre distance when eating.</a:t>
            </a:r>
          </a:p>
          <a:p>
            <a:pPr marL="514350" indent="-514350">
              <a:buFont typeface="+mj-lt"/>
              <a:buAutoNum type="arabicPeriod"/>
            </a:pPr>
            <a:r>
              <a:rPr lang="en-GB" sz="2800" dirty="0" smtClean="0"/>
              <a:t>Minimise the time masks are off whilst eating.</a:t>
            </a:r>
          </a:p>
          <a:p>
            <a:pPr marL="514350" indent="-514350">
              <a:buFont typeface="+mj-lt"/>
              <a:buAutoNum type="arabicPeriod"/>
            </a:pPr>
            <a:r>
              <a:rPr lang="en-GB" sz="2800" b="1" u="sng" dirty="0" smtClean="0">
                <a:solidFill>
                  <a:srgbClr val="FF0000"/>
                </a:solidFill>
              </a:rPr>
              <a:t>All food to be consumed in the lunch hall, marquee, outdoors or available classrooms in your area. If eating in classrooms only every second desk can be used. </a:t>
            </a:r>
          </a:p>
          <a:p>
            <a:pPr marL="514350" indent="-514350">
              <a:buFont typeface="+mj-lt"/>
              <a:buAutoNum type="arabicPeriod"/>
            </a:pPr>
            <a:r>
              <a:rPr lang="en-GB" sz="2800" b="1" u="sng" dirty="0" smtClean="0">
                <a:solidFill>
                  <a:srgbClr val="FF0000"/>
                </a:solidFill>
              </a:rPr>
              <a:t>No siting on tables, radiators, window </a:t>
            </a:r>
            <a:r>
              <a:rPr lang="en-GB" sz="2800" b="1" u="sng" dirty="0">
                <a:solidFill>
                  <a:srgbClr val="FF0000"/>
                </a:solidFill>
              </a:rPr>
              <a:t>s</a:t>
            </a:r>
            <a:r>
              <a:rPr lang="en-GB" sz="2800" b="1" u="sng" dirty="0" smtClean="0">
                <a:solidFill>
                  <a:srgbClr val="FF0000"/>
                </a:solidFill>
              </a:rPr>
              <a:t>ills or at teachers desk.</a:t>
            </a:r>
            <a:endParaRPr lang="en-GB" sz="2800" b="1" u="sng" dirty="0">
              <a:solidFill>
                <a:srgbClr val="FF0000"/>
              </a:solidFill>
            </a:endParaRPr>
          </a:p>
          <a:p>
            <a:pPr marL="514350" indent="-514350">
              <a:buFont typeface="+mj-lt"/>
              <a:buAutoNum type="arabicPeriod"/>
            </a:pPr>
            <a:r>
              <a:rPr lang="en-GB" sz="2800" b="1" u="sng" dirty="0" smtClean="0">
                <a:solidFill>
                  <a:srgbClr val="FF0000"/>
                </a:solidFill>
              </a:rPr>
              <a:t>No eating in Areas.</a:t>
            </a:r>
          </a:p>
          <a:p>
            <a:pPr marL="514350" indent="-514350">
              <a:buFont typeface="+mj-lt"/>
              <a:buAutoNum type="arabicPeriod"/>
            </a:pPr>
            <a:r>
              <a:rPr lang="en-GB" sz="2800" dirty="0" smtClean="0"/>
              <a:t>Sanitise hands on entry to the building.</a:t>
            </a:r>
          </a:p>
          <a:p>
            <a:endParaRPr lang="en-GB" sz="2800" dirty="0" smtClean="0"/>
          </a:p>
          <a:p>
            <a:r>
              <a:rPr lang="en-GB" sz="2800" b="1" u="sng" dirty="0" smtClean="0"/>
              <a:t>As a result masks will only be off while sitting down and 2m apart</a:t>
            </a:r>
            <a:r>
              <a:rPr lang="en-GB" sz="2800" b="1" dirty="0" smtClean="0"/>
              <a:t> </a:t>
            </a:r>
          </a:p>
        </p:txBody>
      </p:sp>
      <p:pic>
        <p:nvPicPr>
          <p:cNvPr id="5" name="Picture 4"/>
          <p:cNvPicPr>
            <a:picLocks noChangeAspect="1"/>
          </p:cNvPicPr>
          <p:nvPr/>
        </p:nvPicPr>
        <p:blipFill rotWithShape="1">
          <a:blip r:embed="rId2"/>
          <a:srcRect r="-3941" b="32847"/>
          <a:stretch/>
        </p:blipFill>
        <p:spPr>
          <a:xfrm>
            <a:off x="10103342" y="0"/>
            <a:ext cx="1872758" cy="1671353"/>
          </a:xfrm>
          <a:prstGeom prst="rect">
            <a:avLst/>
          </a:prstGeom>
        </p:spPr>
      </p:pic>
      <p:pic>
        <p:nvPicPr>
          <p:cNvPr id="1026" name="Picture 2" descr="Social Distancing Posters HSE Coronavirus COVID-19 Signage"/>
          <p:cNvPicPr>
            <a:picLocks noChangeAspect="1" noChangeArrowheads="1"/>
          </p:cNvPicPr>
          <p:nvPr/>
        </p:nvPicPr>
        <p:blipFill rotWithShape="1">
          <a:blip r:embed="rId3">
            <a:extLst>
              <a:ext uri="{28A0092B-C50C-407E-A947-70E740481C1C}">
                <a14:useLocalDpi xmlns:a14="http://schemas.microsoft.com/office/drawing/2010/main" val="0"/>
              </a:ext>
            </a:extLst>
          </a:blip>
          <a:srcRect l="12380" r="13023"/>
          <a:stretch/>
        </p:blipFill>
        <p:spPr bwMode="auto">
          <a:xfrm>
            <a:off x="10355127" y="4292745"/>
            <a:ext cx="1913580" cy="2565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0954" y="1700808"/>
            <a:ext cx="2252694" cy="1569660"/>
          </a:xfrm>
          <a:prstGeom prst="rect">
            <a:avLst/>
          </a:prstGeom>
          <a:noFill/>
        </p:spPr>
        <p:txBody>
          <a:bodyPr wrap="square" rtlCol="0">
            <a:spAutoFit/>
          </a:bodyPr>
          <a:lstStyle/>
          <a:p>
            <a:pPr algn="ctr"/>
            <a:r>
              <a:rPr lang="en-GB" sz="2400" b="1" dirty="0" smtClean="0"/>
              <a:t>NO EATING OR DRINKING WHILE MOVING AROUND</a:t>
            </a:r>
            <a:endParaRPr lang="en-IE" sz="2400" b="1" dirty="0"/>
          </a:p>
        </p:txBody>
      </p:sp>
    </p:spTree>
    <p:extLst>
      <p:ext uri="{BB962C8B-B14F-4D97-AF65-F5344CB8AC3E}">
        <p14:creationId xmlns:p14="http://schemas.microsoft.com/office/powerpoint/2010/main" val="2726174839"/>
      </p:ext>
    </p:extLst>
  </p:cSld>
  <p:clrMapOvr>
    <a:masterClrMapping/>
  </p:clrMapOvr>
  <mc:AlternateContent xmlns:mc="http://schemas.openxmlformats.org/markup-compatibility/2006" xmlns:p14="http://schemas.microsoft.com/office/powerpoint/2010/main">
    <mc:Choice Requires="p14">
      <p:transition spd="slow" p14:dur="2000" advTm="59250"/>
    </mc:Choice>
    <mc:Fallback xmlns="">
      <p:transition spd="slow" advTm="5925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365125"/>
            <a:ext cx="10515600" cy="779463"/>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b="1" smtClean="0">
                <a:solidFill>
                  <a:srgbClr val="FF0000"/>
                </a:solidFill>
              </a:rPr>
              <a:t>Where to Eat and Socialise?</a:t>
            </a:r>
            <a:endParaRPr lang="en-IE" b="1" dirty="0">
              <a:solidFill>
                <a:srgbClr val="FF0000"/>
              </a:solidFill>
            </a:endParaRPr>
          </a:p>
        </p:txBody>
      </p:sp>
      <p:sp>
        <p:nvSpPr>
          <p:cNvPr id="7" name="Content Placeholder 2"/>
          <p:cNvSpPr txBox="1">
            <a:spLocks/>
          </p:cNvSpPr>
          <p:nvPr/>
        </p:nvSpPr>
        <p:spPr>
          <a:xfrm>
            <a:off x="838200" y="1292080"/>
            <a:ext cx="10515600" cy="4351338"/>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dirty="0" smtClean="0"/>
              <a:t> Eat and socialise outdoors, if possible. Otherwise in the designated areas for your Year Group:</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All eating should be finished by 1:30</a:t>
            </a:r>
            <a:endParaRPr lang="en-IE" dirty="0"/>
          </a:p>
        </p:txBody>
      </p:sp>
      <p:graphicFrame>
        <p:nvGraphicFramePr>
          <p:cNvPr id="8" name="Table 7"/>
          <p:cNvGraphicFramePr>
            <a:graphicFrameLocks noGrp="1"/>
          </p:cNvGraphicFramePr>
          <p:nvPr>
            <p:extLst>
              <p:ext uri="{D42A27DB-BD31-4B8C-83A1-F6EECF244321}">
                <p14:modId xmlns:p14="http://schemas.microsoft.com/office/powerpoint/2010/main" val="1700313119"/>
              </p:ext>
            </p:extLst>
          </p:nvPr>
        </p:nvGraphicFramePr>
        <p:xfrm>
          <a:off x="535708" y="2391448"/>
          <a:ext cx="10104582" cy="3169920"/>
        </p:xfrm>
        <a:graphic>
          <a:graphicData uri="http://schemas.openxmlformats.org/drawingml/2006/table">
            <a:tbl>
              <a:tblPr firstRow="1" bandRow="1">
                <a:tableStyleId>{93296810-A885-4BE3-A3E7-6D5BEEA58F35}</a:tableStyleId>
              </a:tblPr>
              <a:tblGrid>
                <a:gridCol w="1684097">
                  <a:extLst>
                    <a:ext uri="{9D8B030D-6E8A-4147-A177-3AD203B41FA5}">
                      <a16:colId xmlns:a16="http://schemas.microsoft.com/office/drawing/2014/main" val="693340359"/>
                    </a:ext>
                  </a:extLst>
                </a:gridCol>
                <a:gridCol w="1684097">
                  <a:extLst>
                    <a:ext uri="{9D8B030D-6E8A-4147-A177-3AD203B41FA5}">
                      <a16:colId xmlns:a16="http://schemas.microsoft.com/office/drawing/2014/main" val="2277517794"/>
                    </a:ext>
                  </a:extLst>
                </a:gridCol>
                <a:gridCol w="1684097">
                  <a:extLst>
                    <a:ext uri="{9D8B030D-6E8A-4147-A177-3AD203B41FA5}">
                      <a16:colId xmlns:a16="http://schemas.microsoft.com/office/drawing/2014/main" val="440060560"/>
                    </a:ext>
                  </a:extLst>
                </a:gridCol>
                <a:gridCol w="1684097">
                  <a:extLst>
                    <a:ext uri="{9D8B030D-6E8A-4147-A177-3AD203B41FA5}">
                      <a16:colId xmlns:a16="http://schemas.microsoft.com/office/drawing/2014/main" val="364852712"/>
                    </a:ext>
                  </a:extLst>
                </a:gridCol>
                <a:gridCol w="1684097">
                  <a:extLst>
                    <a:ext uri="{9D8B030D-6E8A-4147-A177-3AD203B41FA5}">
                      <a16:colId xmlns:a16="http://schemas.microsoft.com/office/drawing/2014/main" val="2404767796"/>
                    </a:ext>
                  </a:extLst>
                </a:gridCol>
                <a:gridCol w="1684097">
                  <a:extLst>
                    <a:ext uri="{9D8B030D-6E8A-4147-A177-3AD203B41FA5}">
                      <a16:colId xmlns:a16="http://schemas.microsoft.com/office/drawing/2014/main" val="3883176658"/>
                    </a:ext>
                  </a:extLst>
                </a:gridCol>
              </a:tblGrid>
              <a:tr h="918364">
                <a:tc>
                  <a:txBody>
                    <a:bodyPr/>
                    <a:lstStyle/>
                    <a:p>
                      <a:pPr algn="ctr"/>
                      <a:r>
                        <a:rPr lang="en-GB" sz="2800" dirty="0" smtClean="0"/>
                        <a:t>First Year</a:t>
                      </a:r>
                      <a:endParaRPr lang="en-IE" sz="2800" dirty="0"/>
                    </a:p>
                  </a:txBody>
                  <a:tcPr/>
                </a:tc>
                <a:tc>
                  <a:txBody>
                    <a:bodyPr/>
                    <a:lstStyle/>
                    <a:p>
                      <a:pPr algn="ctr"/>
                      <a:r>
                        <a:rPr lang="en-GB" sz="2800" dirty="0" smtClean="0"/>
                        <a:t>Second Year</a:t>
                      </a:r>
                      <a:endParaRPr lang="en-IE" sz="2800" dirty="0"/>
                    </a:p>
                  </a:txBody>
                  <a:tcPr/>
                </a:tc>
                <a:tc>
                  <a:txBody>
                    <a:bodyPr/>
                    <a:lstStyle/>
                    <a:p>
                      <a:pPr algn="ctr"/>
                      <a:r>
                        <a:rPr lang="en-GB" sz="2800" dirty="0" smtClean="0"/>
                        <a:t>Third Year</a:t>
                      </a:r>
                      <a:endParaRPr lang="en-IE" sz="2800" dirty="0"/>
                    </a:p>
                  </a:txBody>
                  <a:tcPr/>
                </a:tc>
                <a:tc>
                  <a:txBody>
                    <a:bodyPr/>
                    <a:lstStyle/>
                    <a:p>
                      <a:pPr algn="ctr"/>
                      <a:r>
                        <a:rPr lang="en-GB" sz="2800" dirty="0" smtClean="0"/>
                        <a:t>Transition Year</a:t>
                      </a:r>
                      <a:endParaRPr lang="en-IE" sz="2800" dirty="0"/>
                    </a:p>
                  </a:txBody>
                  <a:tcPr/>
                </a:tc>
                <a:tc>
                  <a:txBody>
                    <a:bodyPr/>
                    <a:lstStyle/>
                    <a:p>
                      <a:pPr algn="ctr"/>
                      <a:r>
                        <a:rPr lang="en-GB" sz="2800" dirty="0" smtClean="0"/>
                        <a:t>Fifth Year</a:t>
                      </a:r>
                      <a:endParaRPr lang="en-IE" sz="2800" dirty="0"/>
                    </a:p>
                  </a:txBody>
                  <a:tcPr/>
                </a:tc>
                <a:tc>
                  <a:txBody>
                    <a:bodyPr/>
                    <a:lstStyle/>
                    <a:p>
                      <a:pPr algn="ctr"/>
                      <a:r>
                        <a:rPr lang="en-GB" sz="2800" dirty="0" smtClean="0"/>
                        <a:t>Sixth Year</a:t>
                      </a:r>
                      <a:endParaRPr lang="en-IE" sz="2800" dirty="0"/>
                    </a:p>
                  </a:txBody>
                  <a:tcPr/>
                </a:tc>
                <a:extLst>
                  <a:ext uri="{0D108BD9-81ED-4DB2-BD59-A6C34878D82A}">
                    <a16:rowId xmlns:a16="http://schemas.microsoft.com/office/drawing/2014/main" val="2074606395"/>
                  </a:ext>
                </a:extLst>
              </a:tr>
              <a:tr h="1705534">
                <a:tc>
                  <a:txBody>
                    <a:bodyPr/>
                    <a:lstStyle/>
                    <a:p>
                      <a:pPr algn="l"/>
                      <a:r>
                        <a:rPr lang="en-GB" sz="2800" dirty="0" smtClean="0"/>
                        <a:t>Lunch Hall,</a:t>
                      </a:r>
                    </a:p>
                    <a:p>
                      <a:pPr algn="l"/>
                      <a:r>
                        <a:rPr lang="en-GB" sz="2800" dirty="0" smtClean="0"/>
                        <a:t>Rooms 20, 21, G1 or G2.</a:t>
                      </a:r>
                      <a:endParaRPr lang="en-IE" sz="2800" dirty="0"/>
                    </a:p>
                  </a:txBody>
                  <a:tcPr/>
                </a:tc>
                <a:tc>
                  <a:txBody>
                    <a:bodyPr/>
                    <a:lstStyle/>
                    <a:p>
                      <a:pPr algn="l"/>
                      <a:r>
                        <a:rPr lang="en-GB" sz="2800" dirty="0" smtClean="0"/>
                        <a:t>Lunch Hall, Rooms 15, 16, 17.</a:t>
                      </a:r>
                      <a:endParaRPr lang="en-IE" sz="2800" dirty="0"/>
                    </a:p>
                  </a:txBody>
                  <a:tcPr/>
                </a:tc>
                <a:tc>
                  <a:txBody>
                    <a:bodyPr/>
                    <a:lstStyle/>
                    <a:p>
                      <a:pPr algn="l"/>
                      <a:r>
                        <a:rPr lang="en-GB" sz="2800" dirty="0" smtClean="0"/>
                        <a:t>Rooms </a:t>
                      </a:r>
                    </a:p>
                    <a:p>
                      <a:pPr algn="l"/>
                      <a:r>
                        <a:rPr lang="en-GB" sz="2800" dirty="0" smtClean="0"/>
                        <a:t>1, 2, 3, 4, 5.</a:t>
                      </a:r>
                      <a:endParaRPr lang="en-IE" sz="2800" dirty="0"/>
                    </a:p>
                  </a:txBody>
                  <a:tcPr/>
                </a:tc>
                <a:tc>
                  <a:txBody>
                    <a:bodyPr/>
                    <a:lstStyle/>
                    <a:p>
                      <a:pPr algn="l"/>
                      <a:r>
                        <a:rPr lang="en-GB" sz="2800" dirty="0" smtClean="0"/>
                        <a:t>SLOT</a:t>
                      </a:r>
                      <a:endParaRPr lang="en-IE" sz="2800" dirty="0"/>
                    </a:p>
                  </a:txBody>
                  <a:tcPr/>
                </a:tc>
                <a:tc>
                  <a:txBody>
                    <a:bodyPr/>
                    <a:lstStyle/>
                    <a:p>
                      <a:pPr algn="l"/>
                      <a:r>
                        <a:rPr lang="en-GB" sz="2800" dirty="0" smtClean="0"/>
                        <a:t>Marquee, Rooms 22, 36, 37, 38, 39.</a:t>
                      </a:r>
                      <a:endParaRPr lang="en-IE" sz="2800" dirty="0"/>
                    </a:p>
                  </a:txBody>
                  <a:tcPr/>
                </a:tc>
                <a:tc>
                  <a:txBody>
                    <a:bodyPr/>
                    <a:lstStyle/>
                    <a:p>
                      <a:pPr algn="l"/>
                      <a:r>
                        <a:rPr lang="en-GB" sz="2800" dirty="0" smtClean="0"/>
                        <a:t>Marquee, Rooms </a:t>
                      </a:r>
                    </a:p>
                    <a:p>
                      <a:pPr algn="l"/>
                      <a:r>
                        <a:rPr lang="en-GB" sz="2800" dirty="0" smtClean="0"/>
                        <a:t>6, 8, 9, 11, 12.</a:t>
                      </a:r>
                      <a:endParaRPr lang="en-IE" sz="2800" dirty="0"/>
                    </a:p>
                  </a:txBody>
                  <a:tcPr/>
                </a:tc>
                <a:extLst>
                  <a:ext uri="{0D108BD9-81ED-4DB2-BD59-A6C34878D82A}">
                    <a16:rowId xmlns:a16="http://schemas.microsoft.com/office/drawing/2014/main" val="3031567303"/>
                  </a:ext>
                </a:extLst>
              </a:tr>
            </a:tbl>
          </a:graphicData>
        </a:graphic>
      </p:graphicFrame>
      <p:pic>
        <p:nvPicPr>
          <p:cNvPr id="9" name="Picture 8" descr="Presentation College (@Pres_Carlow) | Twitter">
            <a:extLst>
              <a:ext uri="{FF2B5EF4-FFF2-40B4-BE49-F238E27FC236}">
                <a16:creationId xmlns:a16="http://schemas.microsoft.com/office/drawing/2014/main" id="{704B6157-6CBA-944E-8F7B-394F38DFA5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77418" y="5643418"/>
            <a:ext cx="1214582" cy="12145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85271" y="5874327"/>
            <a:ext cx="9005455" cy="954107"/>
          </a:xfrm>
          <a:prstGeom prst="rect">
            <a:avLst/>
          </a:prstGeom>
          <a:noFill/>
        </p:spPr>
        <p:txBody>
          <a:bodyPr wrap="square" rtlCol="0">
            <a:spAutoFit/>
          </a:bodyPr>
          <a:lstStyle/>
          <a:p>
            <a:pPr algn="ctr"/>
            <a:r>
              <a:rPr lang="en-GB" sz="2800" b="1" dirty="0" smtClean="0">
                <a:solidFill>
                  <a:srgbClr val="FF0000"/>
                </a:solidFill>
              </a:rPr>
              <a:t>No eating in the Corridors, Areas, while moving around or Computer Room.</a:t>
            </a:r>
            <a:endParaRPr lang="en-IE" sz="2800" b="1" dirty="0">
              <a:solidFill>
                <a:srgbClr val="FF0000"/>
              </a:solidFill>
            </a:endParaRPr>
          </a:p>
        </p:txBody>
      </p:sp>
    </p:spTree>
    <p:extLst>
      <p:ext uri="{BB962C8B-B14F-4D97-AF65-F5344CB8AC3E}">
        <p14:creationId xmlns:p14="http://schemas.microsoft.com/office/powerpoint/2010/main" val="2503931606"/>
      </p:ext>
    </p:extLst>
  </p:cSld>
  <p:clrMapOvr>
    <a:masterClrMapping/>
  </p:clrMapOvr>
  <mc:AlternateContent xmlns:mc="http://schemas.openxmlformats.org/markup-compatibility/2006" xmlns:p14="http://schemas.microsoft.com/office/powerpoint/2010/main">
    <mc:Choice Requires="p14">
      <p:transition spd="slow" p14:dur="2000" advTm="56131"/>
    </mc:Choice>
    <mc:Fallback xmlns="">
      <p:transition spd="slow" advTm="5613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7902" y="411783"/>
            <a:ext cx="10688186" cy="2185214"/>
          </a:xfrm>
          <a:prstGeom prst="rect">
            <a:avLst/>
          </a:prstGeom>
          <a:noFill/>
        </p:spPr>
        <p:txBody>
          <a:bodyPr wrap="square" rtlCol="0">
            <a:spAutoFit/>
          </a:bodyPr>
          <a:lstStyle/>
          <a:p>
            <a:r>
              <a:rPr lang="en-GB" sz="3600" b="1" dirty="0" smtClean="0"/>
              <a:t>Discipline System – </a:t>
            </a:r>
          </a:p>
          <a:p>
            <a:r>
              <a:rPr lang="en-GB" sz="3200" b="1" u="sng" dirty="0" err="1" smtClean="0">
                <a:solidFill>
                  <a:srgbClr val="FF0000"/>
                </a:solidFill>
              </a:rPr>
              <a:t>Covid</a:t>
            </a:r>
            <a:r>
              <a:rPr lang="en-GB" sz="3200" b="1" u="sng" dirty="0" smtClean="0">
                <a:solidFill>
                  <a:srgbClr val="FF0000"/>
                </a:solidFill>
              </a:rPr>
              <a:t> -19 Slips </a:t>
            </a:r>
            <a:r>
              <a:rPr lang="en-GB" sz="3200" b="1" u="sng" dirty="0" smtClean="0"/>
              <a:t>may be issued by staff if students don’t play their part and protect others.</a:t>
            </a:r>
          </a:p>
          <a:p>
            <a:endParaRPr lang="en-GB" sz="3600" b="1" dirty="0" smtClean="0"/>
          </a:p>
        </p:txBody>
      </p:sp>
      <p:sp>
        <p:nvSpPr>
          <p:cNvPr id="4" name="TextBox 3"/>
          <p:cNvSpPr txBox="1"/>
          <p:nvPr/>
        </p:nvSpPr>
        <p:spPr>
          <a:xfrm>
            <a:off x="411782" y="2462159"/>
            <a:ext cx="11148414" cy="304698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t>Safety comes first.</a:t>
            </a:r>
          </a:p>
          <a:p>
            <a:pPr marL="457200" indent="-457200">
              <a:buFont typeface="Arial" panose="020B0604020202020204" pitchFamily="34" charset="0"/>
              <a:buChar char="•"/>
            </a:pPr>
            <a:r>
              <a:rPr lang="en-GB" sz="3200" dirty="0" smtClean="0"/>
              <a:t>Protect each other – play your part.</a:t>
            </a:r>
          </a:p>
          <a:p>
            <a:pPr marL="457200" indent="-457200">
              <a:buFont typeface="Arial" panose="020B0604020202020204" pitchFamily="34" charset="0"/>
              <a:buChar char="•"/>
            </a:pPr>
            <a:r>
              <a:rPr lang="en-GB" sz="3200" dirty="0" smtClean="0"/>
              <a:t>The school takes its responsibility to Students and Staff </a:t>
            </a:r>
          </a:p>
          <a:p>
            <a:r>
              <a:rPr lang="en-GB" sz="3200" dirty="0"/>
              <a:t>	</a:t>
            </a:r>
            <a:r>
              <a:rPr lang="en-GB" sz="3200" dirty="0" smtClean="0"/>
              <a:t>very seriously.</a:t>
            </a:r>
          </a:p>
          <a:p>
            <a:pPr marL="457200" indent="-457200">
              <a:buFont typeface="Arial" panose="020B0604020202020204" pitchFamily="34" charset="0"/>
              <a:buChar char="•"/>
            </a:pPr>
            <a:r>
              <a:rPr lang="en-GB" sz="3200" dirty="0" smtClean="0"/>
              <a:t>We cannot let a pupils bad choices become a safety risk </a:t>
            </a:r>
          </a:p>
          <a:p>
            <a:r>
              <a:rPr lang="en-GB" sz="3200" dirty="0"/>
              <a:t>	</a:t>
            </a:r>
            <a:r>
              <a:rPr lang="en-GB" sz="3200" dirty="0" smtClean="0"/>
              <a:t>for other students.</a:t>
            </a:r>
          </a:p>
        </p:txBody>
      </p:sp>
      <p:sp>
        <p:nvSpPr>
          <p:cNvPr id="2" name="Rectangle 1"/>
          <p:cNvSpPr/>
          <p:nvPr/>
        </p:nvSpPr>
        <p:spPr>
          <a:xfrm>
            <a:off x="1465462" y="3712101"/>
            <a:ext cx="9162167" cy="646331"/>
          </a:xfrm>
          <a:prstGeom prst="rect">
            <a:avLst/>
          </a:prstGeom>
        </p:spPr>
        <p:txBody>
          <a:bodyPr wrap="square">
            <a:spAutoFit/>
          </a:bodyPr>
          <a:lstStyle/>
          <a:p>
            <a:endParaRPr lang="en-IE" sz="3600" dirty="0"/>
          </a:p>
        </p:txBody>
      </p:sp>
      <p:pic>
        <p:nvPicPr>
          <p:cNvPr id="3078" name="Picture 6" descr="Rugby World Cup to see introduction of yellow cards for diving |  SportsJOE.ie"/>
          <p:cNvPicPr>
            <a:picLocks noChangeAspect="1" noChangeArrowheads="1"/>
          </p:cNvPicPr>
          <p:nvPr/>
        </p:nvPicPr>
        <p:blipFill rotWithShape="1">
          <a:blip r:embed="rId2">
            <a:extLst>
              <a:ext uri="{28A0092B-C50C-407E-A947-70E740481C1C}">
                <a14:useLocalDpi xmlns:a14="http://schemas.microsoft.com/office/drawing/2010/main" val="0"/>
              </a:ext>
            </a:extLst>
          </a:blip>
          <a:srcRect l="24011" r="32217"/>
          <a:stretch/>
        </p:blipFill>
        <p:spPr bwMode="auto">
          <a:xfrm>
            <a:off x="10258236" y="4291853"/>
            <a:ext cx="2006431" cy="2566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9259056" y="1656275"/>
            <a:ext cx="2843527" cy="1466434"/>
          </a:xfrm>
          <a:prstGeom prst="rect">
            <a:avLst/>
          </a:prstGeom>
        </p:spPr>
      </p:pic>
    </p:spTree>
    <p:extLst>
      <p:ext uri="{BB962C8B-B14F-4D97-AF65-F5344CB8AC3E}">
        <p14:creationId xmlns:p14="http://schemas.microsoft.com/office/powerpoint/2010/main" val="4160524413"/>
      </p:ext>
    </p:extLst>
  </p:cSld>
  <p:clrMapOvr>
    <a:masterClrMapping/>
  </p:clrMapOvr>
  <mc:AlternateContent xmlns:mc="http://schemas.openxmlformats.org/markup-compatibility/2006" xmlns:p14="http://schemas.microsoft.com/office/powerpoint/2010/main">
    <mc:Choice Requires="p14">
      <p:transition spd="slow" p14:dur="2000" advTm="31570"/>
    </mc:Choice>
    <mc:Fallback xmlns="">
      <p:transition spd="slow" advTm="3157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6404" y="329471"/>
            <a:ext cx="5702117" cy="2246769"/>
          </a:xfrm>
          <a:prstGeom prst="rect">
            <a:avLst/>
          </a:prstGeom>
          <a:noFill/>
        </p:spPr>
        <p:txBody>
          <a:bodyPr wrap="square" lIns="91440" tIns="45720" rIns="91440" bIns="45720" rtlCol="0" anchor="t">
            <a:spAutoFit/>
          </a:bodyPr>
          <a:lstStyle/>
          <a:p>
            <a:r>
              <a:rPr lang="en-GB" sz="2800" dirty="0"/>
              <a:t>Keep playing your part. </a:t>
            </a:r>
            <a:r>
              <a:rPr lang="en-GB" sz="2800" dirty="0" smtClean="0"/>
              <a:t>You are doing a great job so far. Protect </a:t>
            </a:r>
            <a:r>
              <a:rPr lang="en-GB" sz="2800" dirty="0"/>
              <a:t>yourself, protect your family, protect your friends and protect your school.</a:t>
            </a:r>
          </a:p>
        </p:txBody>
      </p:sp>
      <p:pic>
        <p:nvPicPr>
          <p:cNvPr id="4" name="Picture 4" descr="Logo&#10;&#10;Description automatically generated">
            <a:extLst>
              <a:ext uri="{FF2B5EF4-FFF2-40B4-BE49-F238E27FC236}">
                <a16:creationId xmlns:a16="http://schemas.microsoft.com/office/drawing/2014/main" id="{15103447-573E-4B32-B528-4739E1799381}"/>
              </a:ext>
            </a:extLst>
          </p:cNvPr>
          <p:cNvPicPr>
            <a:picLocks noChangeAspect="1"/>
          </p:cNvPicPr>
          <p:nvPr/>
        </p:nvPicPr>
        <p:blipFill>
          <a:blip r:embed="rId2"/>
          <a:stretch>
            <a:fillRect/>
          </a:stretch>
        </p:blipFill>
        <p:spPr>
          <a:xfrm>
            <a:off x="418052" y="1732158"/>
            <a:ext cx="4599904" cy="4599904"/>
          </a:xfrm>
          <a:prstGeom prst="rect">
            <a:avLst/>
          </a:prstGeom>
        </p:spPr>
      </p:pic>
      <p:sp>
        <p:nvSpPr>
          <p:cNvPr id="5" name="TextBox 4">
            <a:extLst>
              <a:ext uri="{FF2B5EF4-FFF2-40B4-BE49-F238E27FC236}">
                <a16:creationId xmlns:a16="http://schemas.microsoft.com/office/drawing/2014/main" id="{1712B6ED-BBC4-416F-973F-08F6652AA5A4}"/>
              </a:ext>
            </a:extLst>
          </p:cNvPr>
          <p:cNvSpPr txBox="1"/>
          <p:nvPr/>
        </p:nvSpPr>
        <p:spPr>
          <a:xfrm>
            <a:off x="2463856" y="231363"/>
            <a:ext cx="8048287" cy="523220"/>
          </a:xfrm>
          <a:prstGeom prst="rect">
            <a:avLst/>
          </a:prstGeom>
          <a:noFill/>
        </p:spPr>
        <p:txBody>
          <a:bodyPr wrap="square" lIns="91440" tIns="45720" rIns="91440" bIns="45720" rtlCol="0" anchor="t">
            <a:spAutoFit/>
          </a:bodyPr>
          <a:lstStyle/>
          <a:p>
            <a:r>
              <a:rPr lang="en-GB" sz="2800" dirty="0" smtClean="0"/>
              <a:t> </a:t>
            </a:r>
            <a:endParaRPr lang="en-GB" sz="2800" dirty="0"/>
          </a:p>
        </p:txBody>
      </p:sp>
      <p:pic>
        <p:nvPicPr>
          <p:cNvPr id="6" name="Picture 6" descr="Background pattern&#10;&#10;Description automatically generated">
            <a:extLst>
              <a:ext uri="{FF2B5EF4-FFF2-40B4-BE49-F238E27FC236}">
                <a16:creationId xmlns:a16="http://schemas.microsoft.com/office/drawing/2014/main" id="{973C14EF-B6B6-416A-A526-77DC3EB9B2CF}"/>
              </a:ext>
            </a:extLst>
          </p:cNvPr>
          <p:cNvPicPr>
            <a:picLocks noChangeAspect="1"/>
          </p:cNvPicPr>
          <p:nvPr/>
        </p:nvPicPr>
        <p:blipFill>
          <a:blip r:embed="rId3"/>
          <a:stretch>
            <a:fillRect/>
          </a:stretch>
        </p:blipFill>
        <p:spPr>
          <a:xfrm>
            <a:off x="7564480" y="2342556"/>
            <a:ext cx="3591998" cy="3591998"/>
          </a:xfrm>
          <a:prstGeom prst="rect">
            <a:avLst/>
          </a:prstGeom>
        </p:spPr>
      </p:pic>
    </p:spTree>
    <p:extLst>
      <p:ext uri="{BB962C8B-B14F-4D97-AF65-F5344CB8AC3E}">
        <p14:creationId xmlns:p14="http://schemas.microsoft.com/office/powerpoint/2010/main" val="888843365"/>
      </p:ext>
    </p:extLst>
  </p:cSld>
  <p:clrMapOvr>
    <a:masterClrMapping/>
  </p:clrMapOvr>
  <mc:AlternateContent xmlns:mc="http://schemas.openxmlformats.org/markup-compatibility/2006" xmlns:p14="http://schemas.microsoft.com/office/powerpoint/2010/main">
    <mc:Choice Requires="p14">
      <p:transition spd="slow" p14:dur="2000" advTm="16523"/>
    </mc:Choice>
    <mc:Fallback xmlns="">
      <p:transition spd="slow" advTm="1652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76E8-D07E-4104-9B89-A19B999B020E}"/>
              </a:ext>
            </a:extLst>
          </p:cNvPr>
          <p:cNvSpPr>
            <a:spLocks noGrp="1"/>
          </p:cNvSpPr>
          <p:nvPr>
            <p:ph type="title"/>
          </p:nvPr>
        </p:nvSpPr>
        <p:spPr>
          <a:xfrm>
            <a:off x="913775" y="618518"/>
            <a:ext cx="10364451" cy="740019"/>
          </a:xfrm>
        </p:spPr>
        <p:txBody>
          <a:bodyPr>
            <a:normAutofit/>
          </a:bodyPr>
          <a:lstStyle/>
          <a:p>
            <a:r>
              <a:rPr lang="en-IE" b="1" dirty="0" smtClean="0"/>
              <a:t>Current position with </a:t>
            </a:r>
            <a:r>
              <a:rPr lang="en-IE" b="1" dirty="0"/>
              <a:t>COVID-19</a:t>
            </a:r>
          </a:p>
        </p:txBody>
      </p:sp>
      <p:pic>
        <p:nvPicPr>
          <p:cNvPr id="3" name="Picture 2"/>
          <p:cNvPicPr>
            <a:picLocks noChangeAspect="1"/>
          </p:cNvPicPr>
          <p:nvPr/>
        </p:nvPicPr>
        <p:blipFill>
          <a:blip r:embed="rId3"/>
          <a:stretch>
            <a:fillRect/>
          </a:stretch>
        </p:blipFill>
        <p:spPr>
          <a:xfrm>
            <a:off x="0" y="1358537"/>
            <a:ext cx="8963025" cy="4818323"/>
          </a:xfrm>
          <a:prstGeom prst="rect">
            <a:avLst/>
          </a:prstGeom>
        </p:spPr>
      </p:pic>
      <p:sp>
        <p:nvSpPr>
          <p:cNvPr id="4" name="TextBox 3"/>
          <p:cNvSpPr txBox="1"/>
          <p:nvPr/>
        </p:nvSpPr>
        <p:spPr>
          <a:xfrm>
            <a:off x="9168222" y="1417015"/>
            <a:ext cx="2924869" cy="3416320"/>
          </a:xfrm>
          <a:prstGeom prst="rect">
            <a:avLst/>
          </a:prstGeom>
          <a:noFill/>
        </p:spPr>
        <p:txBody>
          <a:bodyPr wrap="square" rtlCol="0">
            <a:spAutoFit/>
          </a:bodyPr>
          <a:lstStyle/>
          <a:p>
            <a:r>
              <a:rPr lang="en-GB" sz="2400" dirty="0" smtClean="0"/>
              <a:t>Case numbers of </a:t>
            </a:r>
            <a:r>
              <a:rPr lang="en-GB" sz="2400" dirty="0" err="1" smtClean="0"/>
              <a:t>Covid</a:t>
            </a:r>
            <a:r>
              <a:rPr lang="en-GB" sz="2400" dirty="0" smtClean="0"/>
              <a:t> 19 in Ireland have increased dramatically. They are at the highest level in the pandemic since January 2021. This is a matter of great concern.</a:t>
            </a:r>
            <a:endParaRPr lang="en-IE" sz="2400" dirty="0"/>
          </a:p>
        </p:txBody>
      </p:sp>
    </p:spTree>
    <p:extLst>
      <p:ext uri="{BB962C8B-B14F-4D97-AF65-F5344CB8AC3E}">
        <p14:creationId xmlns:p14="http://schemas.microsoft.com/office/powerpoint/2010/main" val="1308976973"/>
      </p:ext>
    </p:extLst>
  </p:cSld>
  <p:clrMapOvr>
    <a:masterClrMapping/>
  </p:clrMapOvr>
  <mc:AlternateContent xmlns:mc="http://schemas.openxmlformats.org/markup-compatibility/2006" xmlns:p14="http://schemas.microsoft.com/office/powerpoint/2010/main">
    <mc:Choice Requires="p14">
      <p:transition spd="slow" p14:dur="2000" advTm="24446"/>
    </mc:Choice>
    <mc:Fallback xmlns="">
      <p:transition spd="slow" advTm="244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76E8-D07E-4104-9B89-A19B999B020E}"/>
              </a:ext>
            </a:extLst>
          </p:cNvPr>
          <p:cNvSpPr>
            <a:spLocks noGrp="1"/>
          </p:cNvSpPr>
          <p:nvPr>
            <p:ph type="title"/>
          </p:nvPr>
        </p:nvSpPr>
        <p:spPr>
          <a:xfrm>
            <a:off x="3947955" y="698192"/>
            <a:ext cx="10364451" cy="740019"/>
          </a:xfrm>
        </p:spPr>
        <p:txBody>
          <a:bodyPr>
            <a:normAutofit/>
          </a:bodyPr>
          <a:lstStyle/>
          <a:p>
            <a:r>
              <a:rPr lang="en-IE" b="1" dirty="0" smtClean="0"/>
              <a:t>COVID-19 Locally</a:t>
            </a:r>
            <a:endParaRPr lang="en-IE" b="1" dirty="0"/>
          </a:p>
        </p:txBody>
      </p:sp>
      <p:sp>
        <p:nvSpPr>
          <p:cNvPr id="4" name="TextBox 3"/>
          <p:cNvSpPr txBox="1"/>
          <p:nvPr/>
        </p:nvSpPr>
        <p:spPr>
          <a:xfrm>
            <a:off x="3947955" y="1438211"/>
            <a:ext cx="7721242" cy="4154984"/>
          </a:xfrm>
          <a:prstGeom prst="rect">
            <a:avLst/>
          </a:prstGeom>
          <a:noFill/>
        </p:spPr>
        <p:txBody>
          <a:bodyPr wrap="square" rtlCol="0">
            <a:spAutoFit/>
          </a:bodyPr>
          <a:lstStyle/>
          <a:p>
            <a:r>
              <a:rPr lang="en-GB" sz="2400" dirty="0" smtClean="0"/>
              <a:t>Vaccines roll out has been quite successful in Ireland with 93% of over 12 year olds being fully vaccinated. As a result hospitalisation are much lower than January last but they are rising also, which is very concerning.</a:t>
            </a:r>
          </a:p>
          <a:p>
            <a:endParaRPr lang="en-GB" sz="2400" dirty="0" smtClean="0"/>
          </a:p>
          <a:p>
            <a:r>
              <a:rPr lang="en-GB" sz="2400" dirty="0" smtClean="0"/>
              <a:t>Currently in Carlow approximately 70 people a day are testing positive for </a:t>
            </a:r>
            <a:r>
              <a:rPr lang="en-GB" sz="2400" dirty="0" err="1" smtClean="0"/>
              <a:t>Covid</a:t>
            </a:r>
            <a:r>
              <a:rPr lang="en-GB" sz="2400" dirty="0"/>
              <a:t> </a:t>
            </a:r>
            <a:r>
              <a:rPr lang="en-GB" sz="2400" dirty="0" smtClean="0"/>
              <a:t>19 and nationally approximately 50 people are dying each week. </a:t>
            </a:r>
          </a:p>
          <a:p>
            <a:r>
              <a:rPr lang="en-GB" sz="2400" b="1" i="1" dirty="0" smtClean="0">
                <a:solidFill>
                  <a:srgbClr val="FF0000"/>
                </a:solidFill>
              </a:rPr>
              <a:t>Vaccines will stop serious illness but will not fully prevent you catching or transmitting the disease.</a:t>
            </a:r>
            <a:r>
              <a:rPr lang="en-GB" sz="2400" dirty="0" smtClean="0">
                <a:solidFill>
                  <a:srgbClr val="FF0000"/>
                </a:solidFill>
              </a:rPr>
              <a:t> </a:t>
            </a:r>
            <a:endParaRPr lang="en-GB" sz="2400" dirty="0"/>
          </a:p>
          <a:p>
            <a:endParaRPr lang="en-IE" sz="2400" dirty="0"/>
          </a:p>
        </p:txBody>
      </p:sp>
      <p:pic>
        <p:nvPicPr>
          <p:cNvPr id="6" name="Picture 5"/>
          <p:cNvPicPr>
            <a:picLocks noChangeAspect="1"/>
          </p:cNvPicPr>
          <p:nvPr/>
        </p:nvPicPr>
        <p:blipFill rotWithShape="1">
          <a:blip r:embed="rId3"/>
          <a:srcRect t="9868" r="-436" b="6177"/>
          <a:stretch/>
        </p:blipFill>
        <p:spPr>
          <a:xfrm>
            <a:off x="43625" y="618518"/>
            <a:ext cx="3256693" cy="6049574"/>
          </a:xfrm>
          <a:prstGeom prst="rect">
            <a:avLst/>
          </a:prstGeom>
        </p:spPr>
      </p:pic>
    </p:spTree>
    <p:extLst>
      <p:ext uri="{BB962C8B-B14F-4D97-AF65-F5344CB8AC3E}">
        <p14:creationId xmlns:p14="http://schemas.microsoft.com/office/powerpoint/2010/main" val="2831251276"/>
      </p:ext>
    </p:extLst>
  </p:cSld>
  <p:clrMapOvr>
    <a:masterClrMapping/>
  </p:clrMapOvr>
  <mc:AlternateContent xmlns:mc="http://schemas.openxmlformats.org/markup-compatibility/2006" xmlns:p14="http://schemas.microsoft.com/office/powerpoint/2010/main">
    <mc:Choice Requires="p14">
      <p:transition spd="slow" p14:dur="2000" advTm="49342"/>
    </mc:Choice>
    <mc:Fallback xmlns="">
      <p:transition spd="slow" advTm="4934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5997" y="184727"/>
            <a:ext cx="10515600" cy="8959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b="1" smtClean="0">
                <a:solidFill>
                  <a:srgbClr val="FF0000"/>
                </a:solidFill>
              </a:rPr>
              <a:t>Delta</a:t>
            </a:r>
            <a:r>
              <a:rPr lang="en-GB" b="1" smtClean="0"/>
              <a:t> </a:t>
            </a:r>
            <a:r>
              <a:rPr lang="en-GB" b="1" smtClean="0">
                <a:solidFill>
                  <a:srgbClr val="FF0000"/>
                </a:solidFill>
              </a:rPr>
              <a:t>Variant</a:t>
            </a:r>
            <a:r>
              <a:rPr lang="en-GB" b="1" smtClean="0"/>
              <a:t> of COVID-19</a:t>
            </a:r>
            <a:endParaRPr lang="en-IE" b="1" dirty="0"/>
          </a:p>
        </p:txBody>
      </p:sp>
      <p:sp>
        <p:nvSpPr>
          <p:cNvPr id="5" name="Content Placeholder 2"/>
          <p:cNvSpPr txBox="1">
            <a:spLocks/>
          </p:cNvSpPr>
          <p:nvPr/>
        </p:nvSpPr>
        <p:spPr>
          <a:xfrm>
            <a:off x="580098" y="607291"/>
            <a:ext cx="9240890" cy="6150791"/>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endParaRPr lang="en-GB"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current </a:t>
            </a:r>
            <a:r>
              <a:rPr lang="en-GB" dirty="0" err="1">
                <a:latin typeface="Arial" panose="020B0604020202020204" pitchFamily="34" charset="0"/>
                <a:cs typeface="Arial" panose="020B0604020202020204" pitchFamily="34" charset="0"/>
              </a:rPr>
              <a:t>Covid</a:t>
            </a:r>
            <a:r>
              <a:rPr lang="en-GB" dirty="0">
                <a:latin typeface="Arial" panose="020B0604020202020204" pitchFamily="34" charset="0"/>
                <a:cs typeface="Arial" panose="020B0604020202020204" pitchFamily="34" charset="0"/>
              </a:rPr>
              <a:t> 19 Variant is called </a:t>
            </a:r>
            <a:r>
              <a:rPr lang="en-GB" b="1" dirty="0">
                <a:latin typeface="Arial" panose="020B0604020202020204" pitchFamily="34" charset="0"/>
                <a:cs typeface="Arial" panose="020B0604020202020204" pitchFamily="34" charset="0"/>
              </a:rPr>
              <a:t>Delta</a:t>
            </a:r>
            <a:r>
              <a:rPr lang="en-GB" dirty="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Most cases now in </a:t>
            </a:r>
            <a:r>
              <a:rPr lang="en-GB" dirty="0" err="1" smtClean="0">
                <a:latin typeface="Arial" panose="020B0604020202020204" pitchFamily="34" charset="0"/>
                <a:cs typeface="Arial" panose="020B0604020202020204" pitchFamily="34" charset="0"/>
              </a:rPr>
              <a:t>ireland</a:t>
            </a:r>
            <a:r>
              <a:rPr lang="en-GB" dirty="0" smtClean="0">
                <a:latin typeface="Arial" panose="020B0604020202020204" pitchFamily="34" charset="0"/>
                <a:cs typeface="Arial" panose="020B0604020202020204" pitchFamily="34" charset="0"/>
              </a:rPr>
              <a:t> are the Delta variant – </a:t>
            </a:r>
            <a:r>
              <a:rPr lang="en-GB" b="1" dirty="0" smtClean="0">
                <a:solidFill>
                  <a:srgbClr val="FF0000"/>
                </a:solidFill>
                <a:latin typeface="Arial" panose="020B0604020202020204" pitchFamily="34" charset="0"/>
                <a:cs typeface="Arial" panose="020B0604020202020204" pitchFamily="34" charset="0"/>
              </a:rPr>
              <a:t>symptoms may seem like a common cold.</a:t>
            </a:r>
          </a:p>
          <a:p>
            <a:r>
              <a:rPr lang="en-GB" dirty="0" smtClean="0">
                <a:latin typeface="Arial" panose="020B0604020202020204" pitchFamily="34" charset="0"/>
                <a:cs typeface="Arial" panose="020B0604020202020204" pitchFamily="34" charset="0"/>
              </a:rPr>
              <a:t>Delta is 75% more infectious than previous strains.</a:t>
            </a:r>
          </a:p>
          <a:p>
            <a:r>
              <a:rPr lang="en-GB" dirty="0" smtClean="0">
                <a:latin typeface="Arial" panose="020B0604020202020204" pitchFamily="34" charset="0"/>
                <a:cs typeface="Arial" panose="020B0604020202020204" pitchFamily="34" charset="0"/>
              </a:rPr>
              <a:t>Vaccinations are reducing risk of infection and serious illness.</a:t>
            </a:r>
          </a:p>
          <a:p>
            <a:r>
              <a:rPr lang="en-GB" dirty="0" smtClean="0">
                <a:latin typeface="Arial" panose="020B0604020202020204" pitchFamily="34" charset="0"/>
                <a:cs typeface="Arial" panose="020B0604020202020204" pitchFamily="34" charset="0"/>
              </a:rPr>
              <a:t>NPHET advice: Anyone with </a:t>
            </a:r>
          </a:p>
          <a:p>
            <a:pPr marL="0" indent="0">
              <a:buNone/>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common cold symptoms should get</a:t>
            </a:r>
          </a:p>
          <a:p>
            <a:pPr marL="0" indent="0">
              <a:buNone/>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PCR tested for Covid-19</a:t>
            </a:r>
          </a:p>
          <a:p>
            <a:r>
              <a:rPr lang="en-GB" dirty="0" smtClean="0">
                <a:latin typeface="Arial" panose="020B0604020202020204" pitchFamily="34" charset="0"/>
                <a:cs typeface="Arial" panose="020B0604020202020204" pitchFamily="34" charset="0"/>
              </a:rPr>
              <a:t>Last week a new Variant of concern </a:t>
            </a:r>
          </a:p>
          <a:p>
            <a:pPr marL="0" indent="0">
              <a:buNone/>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called </a:t>
            </a:r>
            <a:r>
              <a:rPr lang="en-GB" b="1" dirty="0" smtClean="0">
                <a:latin typeface="Arial" panose="020B0604020202020204" pitchFamily="34" charset="0"/>
                <a:cs typeface="Arial" panose="020B0604020202020204" pitchFamily="34" charset="0"/>
              </a:rPr>
              <a:t>Omicron</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Was detected in </a:t>
            </a:r>
          </a:p>
          <a:p>
            <a:pPr marL="0" indent="0">
              <a:buNone/>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Africa and now in Europe.</a:t>
            </a:r>
          </a:p>
          <a:p>
            <a:pPr marL="0" indent="0">
              <a:buNone/>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but little is certain As of variant yet.</a:t>
            </a:r>
          </a:p>
          <a:p>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b="1" dirty="0" smtClean="0">
              <a:solidFill>
                <a:srgbClr val="FF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endParaRPr lang="en-IE" dirty="0"/>
          </a:p>
        </p:txBody>
      </p:sp>
      <p:graphicFrame>
        <p:nvGraphicFramePr>
          <p:cNvPr id="6" name="Table 5"/>
          <p:cNvGraphicFramePr>
            <a:graphicFrameLocks noGrp="1"/>
          </p:cNvGraphicFramePr>
          <p:nvPr>
            <p:extLst>
              <p:ext uri="{D42A27DB-BD31-4B8C-83A1-F6EECF244321}">
                <p14:modId xmlns:p14="http://schemas.microsoft.com/office/powerpoint/2010/main" val="2457375236"/>
              </p:ext>
            </p:extLst>
          </p:nvPr>
        </p:nvGraphicFramePr>
        <p:xfrm>
          <a:off x="6255656" y="3173725"/>
          <a:ext cx="5936343" cy="3425372"/>
        </p:xfrm>
        <a:graphic>
          <a:graphicData uri="http://schemas.openxmlformats.org/drawingml/2006/table">
            <a:tbl>
              <a:tblPr firstRow="1" bandRow="1">
                <a:tableStyleId>{35758FB7-9AC5-4552-8A53-C91805E547FA}</a:tableStyleId>
              </a:tblPr>
              <a:tblGrid>
                <a:gridCol w="5936343">
                  <a:extLst>
                    <a:ext uri="{9D8B030D-6E8A-4147-A177-3AD203B41FA5}">
                      <a16:colId xmlns:a16="http://schemas.microsoft.com/office/drawing/2014/main" val="2754945626"/>
                    </a:ext>
                  </a:extLst>
                </a:gridCol>
              </a:tblGrid>
              <a:tr h="375956">
                <a:tc>
                  <a:txBody>
                    <a:bodyPr/>
                    <a:lstStyle/>
                    <a:p>
                      <a:pPr algn="ctr"/>
                      <a:r>
                        <a:rPr lang="en-GB" dirty="0" smtClean="0"/>
                        <a:t>Common Symptoms of COVID-19</a:t>
                      </a:r>
                      <a:r>
                        <a:rPr lang="en-GB" baseline="0" dirty="0" smtClean="0"/>
                        <a:t> Delta Variant include:</a:t>
                      </a:r>
                      <a:endParaRPr lang="en-IE" dirty="0"/>
                    </a:p>
                  </a:txBody>
                  <a:tcPr/>
                </a:tc>
                <a:extLst>
                  <a:ext uri="{0D108BD9-81ED-4DB2-BD59-A6C34878D82A}">
                    <a16:rowId xmlns:a16="http://schemas.microsoft.com/office/drawing/2014/main" val="2662479135"/>
                  </a:ext>
                </a:extLst>
              </a:tr>
              <a:tr h="381177">
                <a:tc>
                  <a:txBody>
                    <a:bodyPr/>
                    <a:lstStyle/>
                    <a:p>
                      <a:r>
                        <a:rPr lang="en-IE" b="1" dirty="0" smtClean="0"/>
                        <a:t>Sore throat</a:t>
                      </a:r>
                    </a:p>
                  </a:txBody>
                  <a:tcPr/>
                </a:tc>
                <a:extLst>
                  <a:ext uri="{0D108BD9-81ED-4DB2-BD59-A6C34878D82A}">
                    <a16:rowId xmlns:a16="http://schemas.microsoft.com/office/drawing/2014/main" val="816905160"/>
                  </a:ext>
                </a:extLst>
              </a:tr>
              <a:tr h="381177">
                <a:tc>
                  <a:txBody>
                    <a:bodyPr/>
                    <a:lstStyle/>
                    <a:p>
                      <a:r>
                        <a:rPr lang="en-GB" b="1" dirty="0" smtClean="0"/>
                        <a:t>Cough</a:t>
                      </a:r>
                      <a:endParaRPr lang="en-IE" b="1" dirty="0"/>
                    </a:p>
                  </a:txBody>
                  <a:tcPr/>
                </a:tc>
                <a:extLst>
                  <a:ext uri="{0D108BD9-81ED-4DB2-BD59-A6C34878D82A}">
                    <a16:rowId xmlns:a16="http://schemas.microsoft.com/office/drawing/2014/main" val="446344645"/>
                  </a:ext>
                </a:extLst>
              </a:tr>
              <a:tr h="381177">
                <a:tc>
                  <a:txBody>
                    <a:bodyPr/>
                    <a:lstStyle/>
                    <a:p>
                      <a:r>
                        <a:rPr lang="en-GB" b="1" dirty="0" smtClean="0"/>
                        <a:t>Nasal congestion: Runny nose / blocked nose / blocked</a:t>
                      </a:r>
                      <a:r>
                        <a:rPr lang="en-GB" b="1" baseline="0" dirty="0" smtClean="0"/>
                        <a:t> sinus</a:t>
                      </a:r>
                      <a:endParaRPr lang="en-IE" b="1" dirty="0"/>
                    </a:p>
                  </a:txBody>
                  <a:tcPr/>
                </a:tc>
                <a:extLst>
                  <a:ext uri="{0D108BD9-81ED-4DB2-BD59-A6C34878D82A}">
                    <a16:rowId xmlns:a16="http://schemas.microsoft.com/office/drawing/2014/main" val="2430471636"/>
                  </a:ext>
                </a:extLst>
              </a:tr>
              <a:tr h="381177">
                <a:tc>
                  <a:txBody>
                    <a:bodyPr/>
                    <a:lstStyle/>
                    <a:p>
                      <a:r>
                        <a:rPr lang="en-GB" b="1" dirty="0" smtClean="0"/>
                        <a:t>Fever</a:t>
                      </a:r>
                      <a:endParaRPr lang="en-IE" b="1" dirty="0"/>
                    </a:p>
                  </a:txBody>
                  <a:tcPr/>
                </a:tc>
                <a:extLst>
                  <a:ext uri="{0D108BD9-81ED-4DB2-BD59-A6C34878D82A}">
                    <a16:rowId xmlns:a16="http://schemas.microsoft.com/office/drawing/2014/main" val="3706619052"/>
                  </a:ext>
                </a:extLst>
              </a:tr>
              <a:tr h="381177">
                <a:tc>
                  <a:txBody>
                    <a:bodyPr/>
                    <a:lstStyle/>
                    <a:p>
                      <a:r>
                        <a:rPr lang="en-GB" b="1" dirty="0" smtClean="0"/>
                        <a:t>Headache</a:t>
                      </a:r>
                      <a:endParaRPr lang="en-IE" b="1" dirty="0"/>
                    </a:p>
                  </a:txBody>
                  <a:tcPr/>
                </a:tc>
                <a:extLst>
                  <a:ext uri="{0D108BD9-81ED-4DB2-BD59-A6C34878D82A}">
                    <a16:rowId xmlns:a16="http://schemas.microsoft.com/office/drawing/2014/main" val="1825076844"/>
                  </a:ext>
                </a:extLst>
              </a:tr>
              <a:tr h="381177">
                <a:tc>
                  <a:txBody>
                    <a:bodyPr/>
                    <a:lstStyle/>
                    <a:p>
                      <a:r>
                        <a:rPr lang="en-GB" b="1" dirty="0" smtClean="0"/>
                        <a:t>Muscle aches and pains</a:t>
                      </a:r>
                      <a:endParaRPr lang="en-IE" b="1" dirty="0"/>
                    </a:p>
                  </a:txBody>
                  <a:tcPr/>
                </a:tc>
                <a:extLst>
                  <a:ext uri="{0D108BD9-81ED-4DB2-BD59-A6C34878D82A}">
                    <a16:rowId xmlns:a16="http://schemas.microsoft.com/office/drawing/2014/main" val="2566432228"/>
                  </a:ext>
                </a:extLst>
              </a:tr>
              <a:tr h="381177">
                <a:tc>
                  <a:txBody>
                    <a:bodyPr/>
                    <a:lstStyle/>
                    <a:p>
                      <a:r>
                        <a:rPr lang="en-GB" b="1" dirty="0" smtClean="0"/>
                        <a:t>Difficulty breathing</a:t>
                      </a:r>
                      <a:endParaRPr lang="en-IE" b="1" dirty="0"/>
                    </a:p>
                  </a:txBody>
                  <a:tcPr/>
                </a:tc>
                <a:extLst>
                  <a:ext uri="{0D108BD9-81ED-4DB2-BD59-A6C34878D82A}">
                    <a16:rowId xmlns:a16="http://schemas.microsoft.com/office/drawing/2014/main" val="1911107434"/>
                  </a:ext>
                </a:extLst>
              </a:tr>
              <a:tr h="381177">
                <a:tc>
                  <a:txBody>
                    <a:bodyPr/>
                    <a:lstStyle/>
                    <a:p>
                      <a:r>
                        <a:rPr lang="en-GB" b="1" dirty="0" smtClean="0"/>
                        <a:t>Changes to sense of taste or smell</a:t>
                      </a:r>
                      <a:endParaRPr lang="en-IE" b="1" dirty="0"/>
                    </a:p>
                  </a:txBody>
                  <a:tcPr/>
                </a:tc>
                <a:extLst>
                  <a:ext uri="{0D108BD9-81ED-4DB2-BD59-A6C34878D82A}">
                    <a16:rowId xmlns:a16="http://schemas.microsoft.com/office/drawing/2014/main" val="3218379717"/>
                  </a:ext>
                </a:extLst>
              </a:tr>
            </a:tbl>
          </a:graphicData>
        </a:graphic>
      </p:graphicFrame>
      <p:pic>
        <p:nvPicPr>
          <p:cNvPr id="8" name="Picture 4" descr="Presentation College (@Pres_Carlow) | Twitter">
            <a:extLst>
              <a:ext uri="{FF2B5EF4-FFF2-40B4-BE49-F238E27FC236}">
                <a16:creationId xmlns:a16="http://schemas.microsoft.com/office/drawing/2014/main" id="{704B6157-6CBA-944E-8F7B-394F38DFA5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9111" y1="17778" x2="19111" y2="17778"/>
                        <a14:foregroundMark x1="17333" y1="13333" x2="17333" y2="13333"/>
                        <a14:foregroundMark x1="20444" y1="40444" x2="20444" y2="40444"/>
                        <a14:foregroundMark x1="20444" y1="43556" x2="20444" y2="43556"/>
                        <a14:foregroundMark x1="14667" y1="37778" x2="27556" y2="44444"/>
                        <a14:foregroundMark x1="44000" y1="48000" x2="56444" y2="59111"/>
                      </a14:backgroundRemoval>
                    </a14:imgEffect>
                  </a14:imgLayer>
                </a14:imgProps>
              </a:ext>
              <a:ext uri="{28A0092B-C50C-407E-A947-70E740481C1C}">
                <a14:useLocalDpi xmlns:a14="http://schemas.microsoft.com/office/drawing/2010/main" val="0"/>
              </a:ext>
            </a:extLst>
          </a:blip>
          <a:stretch>
            <a:fillRect/>
          </a:stretch>
        </p:blipFill>
        <p:spPr bwMode="auto">
          <a:xfrm>
            <a:off x="10907590" y="0"/>
            <a:ext cx="1284410" cy="128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35209"/>
      </p:ext>
    </p:extLst>
  </p:cSld>
  <p:clrMapOvr>
    <a:masterClrMapping/>
  </p:clrMapOvr>
  <mc:AlternateContent xmlns:mc="http://schemas.openxmlformats.org/markup-compatibility/2006" xmlns:p14="http://schemas.microsoft.com/office/powerpoint/2010/main">
    <mc:Choice Requires="p14">
      <p:transition spd="slow" p14:dur="2000" advTm="66809"/>
    </mc:Choice>
    <mc:Fallback xmlns="">
      <p:transition spd="slow" advTm="6680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1561" y="-433157"/>
            <a:ext cx="10364451" cy="1596177"/>
          </a:xfrm>
        </p:spPr>
        <p:txBody>
          <a:bodyPr/>
          <a:lstStyle/>
          <a:p>
            <a:r>
              <a:rPr lang="en-GB" dirty="0" smtClean="0"/>
              <a:t>So what can we do to help?</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195" y="2085858"/>
            <a:ext cx="6887270" cy="3729977"/>
          </a:xfrm>
          <a:prstGeom prst="rect">
            <a:avLst/>
          </a:prstGeom>
        </p:spPr>
      </p:pic>
      <p:sp>
        <p:nvSpPr>
          <p:cNvPr id="16" name="TextBox 15"/>
          <p:cNvSpPr txBox="1"/>
          <p:nvPr/>
        </p:nvSpPr>
        <p:spPr>
          <a:xfrm>
            <a:off x="1911561" y="737528"/>
            <a:ext cx="8187210" cy="954107"/>
          </a:xfrm>
          <a:prstGeom prst="rect">
            <a:avLst/>
          </a:prstGeom>
          <a:noFill/>
        </p:spPr>
        <p:txBody>
          <a:bodyPr wrap="square" rtlCol="0">
            <a:spAutoFit/>
          </a:bodyPr>
          <a:lstStyle/>
          <a:p>
            <a:r>
              <a:rPr lang="en-GB" sz="2800" dirty="0" smtClean="0"/>
              <a:t>If in school, socialising or at home the precautions that work are still the same </a:t>
            </a:r>
            <a:endParaRPr lang="en-IE" sz="2800" dirty="0"/>
          </a:p>
        </p:txBody>
      </p:sp>
      <p:pic>
        <p:nvPicPr>
          <p:cNvPr id="7" name="Picture 4" descr="Presentation College (@Pres_Carlow) | Twitter">
            <a:extLst>
              <a:ext uri="{FF2B5EF4-FFF2-40B4-BE49-F238E27FC236}">
                <a16:creationId xmlns:a16="http://schemas.microsoft.com/office/drawing/2014/main" id="{704B6157-6CBA-944E-8F7B-394F38DFA5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9111" y1="17778" x2="19111" y2="17778"/>
                        <a14:foregroundMark x1="17333" y1="13333" x2="17333" y2="13333"/>
                        <a14:foregroundMark x1="20444" y1="40444" x2="20444" y2="40444"/>
                        <a14:foregroundMark x1="20444" y1="43556" x2="20444" y2="43556"/>
                        <a14:foregroundMark x1="14667" y1="37778" x2="27556" y2="44444"/>
                        <a14:foregroundMark x1="44000" y1="48000" x2="56444" y2="59111"/>
                      </a14:backgroundRemoval>
                    </a14:imgEffect>
                  </a14:imgLayer>
                </a14:imgProps>
              </a:ext>
              <a:ext uri="{28A0092B-C50C-407E-A947-70E740481C1C}">
                <a14:useLocalDpi xmlns:a14="http://schemas.microsoft.com/office/drawing/2010/main" val="0"/>
              </a:ext>
            </a:extLst>
          </a:blip>
          <a:stretch>
            <a:fillRect/>
          </a:stretch>
        </p:blipFill>
        <p:spPr bwMode="auto">
          <a:xfrm>
            <a:off x="10960290" y="-2417"/>
            <a:ext cx="1231710" cy="123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51965"/>
      </p:ext>
    </p:extLst>
  </p:cSld>
  <p:clrMapOvr>
    <a:masterClrMapping/>
  </p:clrMapOvr>
  <mc:AlternateContent xmlns:mc="http://schemas.openxmlformats.org/markup-compatibility/2006" xmlns:p14="http://schemas.microsoft.com/office/powerpoint/2010/main">
    <mc:Choice Requires="p14">
      <p:transition spd="slow" p14:dur="2000" advTm="62482"/>
    </mc:Choice>
    <mc:Fallback xmlns="">
      <p:transition spd="slow" advTm="6248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ree Dead Bacteria Clipart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312" y="3556857"/>
            <a:ext cx="3067328" cy="3025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2940" y="237012"/>
            <a:ext cx="10416307" cy="3874760"/>
          </a:xfrm>
        </p:spPr>
        <p:txBody>
          <a:bodyPr>
            <a:normAutofit/>
          </a:bodyPr>
          <a:lstStyle/>
          <a:p>
            <a:r>
              <a:rPr lang="en-GB" b="1" dirty="0" smtClean="0"/>
              <a:t>Well done for all your efforts as the school has performing very well so far.</a:t>
            </a:r>
            <a:br>
              <a:rPr lang="en-GB" b="1" dirty="0" smtClean="0"/>
            </a:br>
            <a:r>
              <a:rPr lang="en-GB" b="1" dirty="0"/>
              <a:t/>
            </a:r>
            <a:br>
              <a:rPr lang="en-GB" b="1" dirty="0"/>
            </a:br>
            <a:r>
              <a:rPr lang="en-GB" b="1" dirty="0"/>
              <a:t>W</a:t>
            </a:r>
            <a:r>
              <a:rPr lang="en-GB" b="1" dirty="0" smtClean="0"/>
              <a:t>e do have some </a:t>
            </a:r>
            <a:r>
              <a:rPr lang="en-GB" b="1" i="1" u="sng" dirty="0">
                <a:solidFill>
                  <a:srgbClr val="FF0000"/>
                </a:solidFill>
              </a:rPr>
              <a:t>A</a:t>
            </a:r>
            <a:r>
              <a:rPr lang="en-GB" b="1" i="1" u="sng" dirty="0" smtClean="0">
                <a:solidFill>
                  <a:srgbClr val="FF0000"/>
                </a:solidFill>
              </a:rPr>
              <a:t>reas of Concern </a:t>
            </a:r>
            <a:r>
              <a:rPr lang="en-GB" b="1" dirty="0" smtClean="0"/>
              <a:t>for students safety. For this reason we need to Redouble our efforts. </a:t>
            </a:r>
            <a:endParaRPr lang="en-IE" b="1" dirty="0"/>
          </a:p>
        </p:txBody>
      </p:sp>
    </p:spTree>
    <p:extLst>
      <p:ext uri="{BB962C8B-B14F-4D97-AF65-F5344CB8AC3E}">
        <p14:creationId xmlns:p14="http://schemas.microsoft.com/office/powerpoint/2010/main" val="2034097693"/>
      </p:ext>
    </p:extLst>
  </p:cSld>
  <p:clrMapOvr>
    <a:masterClrMapping/>
  </p:clrMapOvr>
  <mc:AlternateContent xmlns:mc="http://schemas.openxmlformats.org/markup-compatibility/2006" xmlns:p14="http://schemas.microsoft.com/office/powerpoint/2010/main">
    <mc:Choice Requires="p14">
      <p:transition spd="slow" p14:dur="2000" advTm="22625"/>
    </mc:Choice>
    <mc:Fallback xmlns="">
      <p:transition spd="slow" advTm="2262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337780" y="4545765"/>
            <a:ext cx="2854220" cy="1922322"/>
          </a:xfrm>
          <a:prstGeom prst="rect">
            <a:avLst/>
          </a:prstGeom>
        </p:spPr>
      </p:pic>
      <p:sp>
        <p:nvSpPr>
          <p:cNvPr id="2" name="Title 1"/>
          <p:cNvSpPr>
            <a:spLocks noGrp="1"/>
          </p:cNvSpPr>
          <p:nvPr>
            <p:ph type="title"/>
          </p:nvPr>
        </p:nvSpPr>
        <p:spPr>
          <a:xfrm>
            <a:off x="913775" y="32360"/>
            <a:ext cx="10364451" cy="1071004"/>
          </a:xfrm>
        </p:spPr>
        <p:txBody>
          <a:bodyPr/>
          <a:lstStyle/>
          <a:p>
            <a:pPr marL="514350" indent="-514350">
              <a:buAutoNum type="arabicParenR"/>
            </a:pPr>
            <a:r>
              <a:rPr lang="en-GB" b="1" dirty="0"/>
              <a:t>Don’t bring COVID-19 into school.</a:t>
            </a:r>
          </a:p>
        </p:txBody>
      </p:sp>
      <p:sp>
        <p:nvSpPr>
          <p:cNvPr id="3" name="TextBox 2"/>
          <p:cNvSpPr txBox="1"/>
          <p:nvPr/>
        </p:nvSpPr>
        <p:spPr>
          <a:xfrm>
            <a:off x="197819" y="949818"/>
            <a:ext cx="5999781" cy="7478970"/>
          </a:xfrm>
          <a:prstGeom prst="rect">
            <a:avLst/>
          </a:prstGeom>
          <a:noFill/>
        </p:spPr>
        <p:txBody>
          <a:bodyPr wrap="square" rtlCol="0">
            <a:spAutoFit/>
          </a:bodyPr>
          <a:lstStyle/>
          <a:p>
            <a:endParaRPr lang="en-GB" sz="2800" b="1" dirty="0"/>
          </a:p>
          <a:p>
            <a:endParaRPr lang="en-GB" sz="2800" b="1" dirty="0"/>
          </a:p>
          <a:p>
            <a:r>
              <a:rPr lang="en-GB" sz="2400" dirty="0" smtClean="0"/>
              <a:t>If you are experiencing COVID-19 or cold like symptoms or are ill in general </a:t>
            </a:r>
            <a:r>
              <a:rPr lang="en-GB" sz="2400" b="1" dirty="0" smtClean="0"/>
              <a:t>stay at home and self isolate.</a:t>
            </a:r>
          </a:p>
          <a:p>
            <a:endParaRPr lang="en-GB" sz="2400" b="1" dirty="0" smtClean="0"/>
          </a:p>
          <a:p>
            <a:r>
              <a:rPr lang="en-GB" sz="2400" dirty="0" smtClean="0"/>
              <a:t>Contact a GP, or go online and get a </a:t>
            </a:r>
            <a:r>
              <a:rPr lang="en-GB" sz="2400" b="1" dirty="0" smtClean="0"/>
              <a:t>PCR test.</a:t>
            </a:r>
          </a:p>
          <a:p>
            <a:endParaRPr lang="en-GB" sz="2400" b="1" dirty="0" smtClean="0"/>
          </a:p>
          <a:p>
            <a:r>
              <a:rPr lang="en-GB" sz="2400" dirty="0"/>
              <a:t>If you </a:t>
            </a:r>
            <a:r>
              <a:rPr lang="en-GB" sz="2400" dirty="0" smtClean="0"/>
              <a:t>are a household close contact (someone at home has COVID) </a:t>
            </a:r>
            <a:r>
              <a:rPr lang="en-GB" sz="2400" dirty="0"/>
              <a:t>stay </a:t>
            </a:r>
            <a:r>
              <a:rPr lang="en-GB" sz="2400" dirty="0" smtClean="0"/>
              <a:t>at home also, restrict your movements and take the antigen tests which will be send out by the HSE.</a:t>
            </a:r>
          </a:p>
          <a:p>
            <a:endParaRPr lang="en-GB" sz="2400" dirty="0" smtClean="0"/>
          </a:p>
          <a:p>
            <a:r>
              <a:rPr lang="en-GB" sz="2400" dirty="0"/>
              <a:t>Do not come to school until 2 days after a </a:t>
            </a:r>
            <a:r>
              <a:rPr lang="en-GB" sz="2400" dirty="0" smtClean="0"/>
              <a:t>negative </a:t>
            </a:r>
            <a:r>
              <a:rPr lang="en-GB" sz="2400" dirty="0"/>
              <a:t>COVID-19 Test and are symptom free.</a:t>
            </a:r>
          </a:p>
          <a:p>
            <a:endParaRPr lang="en-GB" sz="2800" dirty="0" smtClean="0"/>
          </a:p>
          <a:p>
            <a:r>
              <a:rPr lang="en-GB" sz="2800" dirty="0" smtClean="0"/>
              <a:t>    </a:t>
            </a:r>
            <a:endParaRPr lang="en-GB" sz="2800" b="1" dirty="0" smtClean="0"/>
          </a:p>
          <a:p>
            <a:endParaRPr lang="en-GB" sz="2800" b="1" dirty="0" smtClean="0"/>
          </a:p>
          <a:p>
            <a:pPr marL="457200" indent="-457200">
              <a:buFont typeface="Arial" panose="020B0604020202020204" pitchFamily="34" charset="0"/>
              <a:buChar char="•"/>
            </a:pPr>
            <a:endParaRPr lang="en-IE" sz="2800" b="1" dirty="0"/>
          </a:p>
        </p:txBody>
      </p:sp>
      <p:pic>
        <p:nvPicPr>
          <p:cNvPr id="3074" name="Picture 2" descr="HSE Ireland בטוויטר: &amp;quot;Staying at home is the best way to minimise the risk  of #COVID19 to your friends, family &amp;amp; community. You can still leave to buy  food, attend medical appoint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543" y="1280308"/>
            <a:ext cx="5948457" cy="2974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7648" y="1103364"/>
            <a:ext cx="6249785" cy="461665"/>
          </a:xfrm>
          <a:prstGeom prst="rect">
            <a:avLst/>
          </a:prstGeom>
          <a:noFill/>
        </p:spPr>
        <p:txBody>
          <a:bodyPr wrap="square" rtlCol="0">
            <a:spAutoFit/>
          </a:bodyPr>
          <a:lstStyle/>
          <a:p>
            <a:r>
              <a:rPr lang="en-GB" sz="2400" b="1" dirty="0" smtClean="0">
                <a:solidFill>
                  <a:srgbClr val="00B050"/>
                </a:solidFill>
              </a:rPr>
              <a:t>OUR FIRST PROTECTION IS KEEPING IT OUT!</a:t>
            </a:r>
            <a:endParaRPr lang="en-IE" sz="2400" b="1" dirty="0">
              <a:solidFill>
                <a:srgbClr val="00B050"/>
              </a:solidFill>
            </a:endParaRPr>
          </a:p>
        </p:txBody>
      </p:sp>
    </p:spTree>
    <p:extLst>
      <p:ext uri="{BB962C8B-B14F-4D97-AF65-F5344CB8AC3E}">
        <p14:creationId xmlns:p14="http://schemas.microsoft.com/office/powerpoint/2010/main" val="3077179031"/>
      </p:ext>
    </p:extLst>
  </p:cSld>
  <p:clrMapOvr>
    <a:masterClrMapping/>
  </p:clrMapOvr>
  <mc:AlternateContent xmlns:mc="http://schemas.openxmlformats.org/markup-compatibility/2006" xmlns:p14="http://schemas.microsoft.com/office/powerpoint/2010/main">
    <mc:Choice Requires="p14">
      <p:transition spd="slow" p14:dur="2000" advTm="44648"/>
    </mc:Choice>
    <mc:Fallback xmlns="">
      <p:transition spd="slow" advTm="446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FAEEE0-FE16-4ECE-B388-D9514BBEB204}"/>
              </a:ext>
            </a:extLst>
          </p:cNvPr>
          <p:cNvSpPr txBox="1"/>
          <p:nvPr/>
        </p:nvSpPr>
        <p:spPr>
          <a:xfrm>
            <a:off x="451616" y="2402507"/>
            <a:ext cx="10096642" cy="2492990"/>
          </a:xfrm>
          <a:prstGeom prst="rect">
            <a:avLst/>
          </a:prstGeom>
          <a:noFill/>
        </p:spPr>
        <p:txBody>
          <a:bodyPr wrap="square" rtlCol="0">
            <a:spAutoFit/>
          </a:bodyPr>
          <a:lstStyle/>
          <a:p>
            <a:pPr marL="457200" indent="-457200">
              <a:buFont typeface="Arial" panose="020B0604020202020204" pitchFamily="34" charset="0"/>
              <a:buChar char="•"/>
            </a:pPr>
            <a:r>
              <a:rPr lang="en-GB" sz="2600" dirty="0" smtClean="0"/>
              <a:t>Ensure they are a good fit particularly over your nose </a:t>
            </a:r>
            <a:r>
              <a:rPr lang="en-GB" sz="2600" b="1" dirty="0" smtClean="0">
                <a:solidFill>
                  <a:srgbClr val="00B050"/>
                </a:solidFill>
              </a:rPr>
              <a:t>(remember the pinch at the nose).</a:t>
            </a:r>
          </a:p>
          <a:p>
            <a:pPr marL="457200" indent="-457200">
              <a:buFont typeface="Arial" panose="020B0604020202020204" pitchFamily="34" charset="0"/>
              <a:buChar char="•"/>
            </a:pPr>
            <a:r>
              <a:rPr lang="en-GB" sz="2600" dirty="0" smtClean="0"/>
              <a:t>Avoid touching the front (if you are sick your hand can now transmit the virus).</a:t>
            </a:r>
          </a:p>
          <a:p>
            <a:pPr marL="457200" indent="-457200">
              <a:buFont typeface="Arial" panose="020B0604020202020204" pitchFamily="34" charset="0"/>
              <a:buChar char="•"/>
            </a:pPr>
            <a:r>
              <a:rPr lang="en-GB" sz="2600" dirty="0" smtClean="0"/>
              <a:t>Dispose of single use face coverings carefully.</a:t>
            </a:r>
          </a:p>
          <a:p>
            <a:pPr marL="457200" indent="-457200">
              <a:buFont typeface="Arial" panose="020B0604020202020204" pitchFamily="34" charset="0"/>
              <a:buChar char="•"/>
            </a:pPr>
            <a:r>
              <a:rPr lang="en-GB" sz="2600" dirty="0" smtClean="0"/>
              <a:t>Sanitise hands after handling face covering.</a:t>
            </a:r>
            <a:endParaRPr lang="en-IE" sz="2600" dirty="0"/>
          </a:p>
        </p:txBody>
      </p:sp>
      <p:sp>
        <p:nvSpPr>
          <p:cNvPr id="5" name="TextBox 4">
            <a:extLst>
              <a:ext uri="{FF2B5EF4-FFF2-40B4-BE49-F238E27FC236}">
                <a16:creationId xmlns:a16="http://schemas.microsoft.com/office/drawing/2014/main" id="{9681D96F-D50A-45A4-9B5D-29B00EE74AE8}"/>
              </a:ext>
            </a:extLst>
          </p:cNvPr>
          <p:cNvSpPr txBox="1"/>
          <p:nvPr/>
        </p:nvSpPr>
        <p:spPr>
          <a:xfrm>
            <a:off x="2939529" y="156118"/>
            <a:ext cx="6090424" cy="584775"/>
          </a:xfrm>
          <a:prstGeom prst="rect">
            <a:avLst/>
          </a:prstGeom>
          <a:noFill/>
        </p:spPr>
        <p:txBody>
          <a:bodyPr wrap="square" rtlCol="0">
            <a:spAutoFit/>
          </a:bodyPr>
          <a:lstStyle/>
          <a:p>
            <a:pPr lvl="0"/>
            <a:r>
              <a:rPr lang="en-IE" sz="3200" b="1" i="1" u="sng" dirty="0">
                <a:solidFill>
                  <a:prstClr val="black"/>
                </a:solidFill>
              </a:rPr>
              <a:t>2</a:t>
            </a:r>
            <a:r>
              <a:rPr lang="en-IE" sz="3200" b="1" i="1" u="sng" dirty="0" smtClean="0">
                <a:solidFill>
                  <a:prstClr val="black"/>
                </a:solidFill>
              </a:rPr>
              <a:t>) Proper use of Face </a:t>
            </a:r>
            <a:r>
              <a:rPr lang="en-IE" sz="3200" b="1" i="1" u="sng" dirty="0">
                <a:solidFill>
                  <a:prstClr val="black"/>
                </a:solidFill>
              </a:rPr>
              <a:t>C</a:t>
            </a:r>
            <a:r>
              <a:rPr lang="en-IE" sz="3200" b="1" i="1" u="sng" dirty="0" smtClean="0">
                <a:solidFill>
                  <a:prstClr val="black"/>
                </a:solidFill>
              </a:rPr>
              <a:t>overings</a:t>
            </a:r>
            <a:endParaRPr lang="en-IE" sz="3200" b="1" i="1" u="sng" dirty="0">
              <a:solidFill>
                <a:prstClr val="black"/>
              </a:solidFill>
            </a:endParaRPr>
          </a:p>
        </p:txBody>
      </p:sp>
      <p:sp>
        <p:nvSpPr>
          <p:cNvPr id="2" name="TextBox 1"/>
          <p:cNvSpPr txBox="1"/>
          <p:nvPr/>
        </p:nvSpPr>
        <p:spPr>
          <a:xfrm>
            <a:off x="4457" y="949909"/>
            <a:ext cx="9643910" cy="1384995"/>
          </a:xfrm>
          <a:prstGeom prst="rect">
            <a:avLst/>
          </a:prstGeom>
          <a:noFill/>
        </p:spPr>
        <p:txBody>
          <a:bodyPr wrap="square" rtlCol="0">
            <a:spAutoFit/>
          </a:bodyPr>
          <a:lstStyle/>
          <a:p>
            <a:pPr algn="ctr"/>
            <a:r>
              <a:rPr lang="en-GB" sz="2800" b="1" dirty="0" smtClean="0">
                <a:solidFill>
                  <a:srgbClr val="FF0000"/>
                </a:solidFill>
              </a:rPr>
              <a:t>A number of students are still being corrected on improper wearing or touching of masks. </a:t>
            </a:r>
          </a:p>
          <a:p>
            <a:pPr algn="ctr"/>
            <a:r>
              <a:rPr lang="en-GB" sz="2800" b="1" i="1" u="sng" dirty="0" smtClean="0">
                <a:solidFill>
                  <a:srgbClr val="FF0000"/>
                </a:solidFill>
              </a:rPr>
              <a:t>A </a:t>
            </a:r>
            <a:r>
              <a:rPr lang="en-GB" sz="2800" b="1" i="1" u="sng" dirty="0">
                <a:solidFill>
                  <a:srgbClr val="FF0000"/>
                </a:solidFill>
              </a:rPr>
              <a:t>p</a:t>
            </a:r>
            <a:r>
              <a:rPr lang="en-GB" sz="2800" b="1" i="1" u="sng" dirty="0" smtClean="0">
                <a:solidFill>
                  <a:srgbClr val="FF0000"/>
                </a:solidFill>
              </a:rPr>
              <a:t>oorly used </a:t>
            </a:r>
            <a:r>
              <a:rPr lang="en-GB" sz="2800" b="1" i="1" u="sng" dirty="0">
                <a:solidFill>
                  <a:srgbClr val="FF0000"/>
                </a:solidFill>
              </a:rPr>
              <a:t>f</a:t>
            </a:r>
            <a:r>
              <a:rPr lang="en-GB" sz="2800" b="1" i="1" u="sng" dirty="0" smtClean="0">
                <a:solidFill>
                  <a:srgbClr val="FF0000"/>
                </a:solidFill>
              </a:rPr>
              <a:t>ace </a:t>
            </a:r>
            <a:r>
              <a:rPr lang="en-GB" sz="2800" b="1" i="1" u="sng" dirty="0">
                <a:solidFill>
                  <a:srgbClr val="FF0000"/>
                </a:solidFill>
              </a:rPr>
              <a:t>c</a:t>
            </a:r>
            <a:r>
              <a:rPr lang="en-GB" sz="2800" b="1" i="1" u="sng" dirty="0" smtClean="0">
                <a:solidFill>
                  <a:srgbClr val="FF0000"/>
                </a:solidFill>
              </a:rPr>
              <a:t>overing </a:t>
            </a:r>
            <a:r>
              <a:rPr lang="en-GB" sz="2800" b="1" i="1" u="sng" dirty="0">
                <a:solidFill>
                  <a:srgbClr val="FF0000"/>
                </a:solidFill>
              </a:rPr>
              <a:t>i</a:t>
            </a:r>
            <a:r>
              <a:rPr lang="en-GB" sz="2800" b="1" i="1" u="sng" dirty="0" smtClean="0">
                <a:solidFill>
                  <a:srgbClr val="FF0000"/>
                </a:solidFill>
              </a:rPr>
              <a:t>s useless.</a:t>
            </a:r>
            <a:endParaRPr lang="en-IE" sz="2800" b="1" i="1" u="sng" dirty="0">
              <a:solidFill>
                <a:srgbClr val="FF0000"/>
              </a:solidFill>
            </a:endParaRPr>
          </a:p>
        </p:txBody>
      </p:sp>
      <p:sp>
        <p:nvSpPr>
          <p:cNvPr id="6" name="TextBox 5"/>
          <p:cNvSpPr txBox="1"/>
          <p:nvPr/>
        </p:nvSpPr>
        <p:spPr>
          <a:xfrm>
            <a:off x="163424" y="5104513"/>
            <a:ext cx="9189251" cy="1384995"/>
          </a:xfrm>
          <a:prstGeom prst="rect">
            <a:avLst/>
          </a:prstGeom>
          <a:noFill/>
        </p:spPr>
        <p:txBody>
          <a:bodyPr wrap="square" rtlCol="0">
            <a:spAutoFit/>
          </a:bodyPr>
          <a:lstStyle/>
          <a:p>
            <a:pPr algn="ctr"/>
            <a:r>
              <a:rPr lang="en-GB" sz="2800" b="1" dirty="0" smtClean="0">
                <a:solidFill>
                  <a:srgbClr val="FF0000"/>
                </a:solidFill>
              </a:rPr>
              <a:t>USE A FACE COVERING AT ALL TIMES INDOORS AND OUTDOORS </a:t>
            </a:r>
            <a:r>
              <a:rPr lang="en-GB" sz="2800" b="1" dirty="0">
                <a:solidFill>
                  <a:srgbClr val="FF0000"/>
                </a:solidFill>
              </a:rPr>
              <a:t>LESS THAN TWO METERS (</a:t>
            </a:r>
            <a:r>
              <a:rPr lang="en-GB" sz="2800" b="1" dirty="0" smtClean="0">
                <a:solidFill>
                  <a:srgbClr val="FF0000"/>
                </a:solidFill>
              </a:rPr>
              <a:t>UNLESS PLAYING OUTDOOR ACTIVE SPORTS).</a:t>
            </a:r>
            <a:endParaRPr lang="en-IE" sz="2800" b="1" dirty="0">
              <a:solidFill>
                <a:srgbClr val="FF0000"/>
              </a:solidFill>
            </a:endParaRPr>
          </a:p>
        </p:txBody>
      </p:sp>
      <p:pic>
        <p:nvPicPr>
          <p:cNvPr id="7" name="Picture 6"/>
          <p:cNvPicPr>
            <a:picLocks noChangeAspect="1"/>
          </p:cNvPicPr>
          <p:nvPr/>
        </p:nvPicPr>
        <p:blipFill rotWithShape="1">
          <a:blip r:embed="rId3"/>
          <a:srcRect l="3763" t="3249"/>
          <a:stretch/>
        </p:blipFill>
        <p:spPr>
          <a:xfrm flipH="1">
            <a:off x="10475375" y="2402507"/>
            <a:ext cx="1791092" cy="1774454"/>
          </a:xfrm>
          <a:prstGeom prst="rect">
            <a:avLst/>
          </a:prstGeom>
        </p:spPr>
      </p:pic>
      <p:pic>
        <p:nvPicPr>
          <p:cNvPr id="1026" name="Picture 2" descr="How NOT to Wear a Mask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8367" y="-27850"/>
            <a:ext cx="2442972" cy="24429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ace Masks - Disposable &amp;amp; Washable Face Coverings | RS Components"/>
          <p:cNvPicPr>
            <a:picLocks noChangeAspect="1" noChangeArrowheads="1"/>
          </p:cNvPicPr>
          <p:nvPr/>
        </p:nvPicPr>
        <p:blipFill rotWithShape="1">
          <a:blip r:embed="rId5">
            <a:extLst>
              <a:ext uri="{28A0092B-C50C-407E-A947-70E740481C1C}">
                <a14:useLocalDpi xmlns:a14="http://schemas.microsoft.com/office/drawing/2010/main" val="0"/>
              </a:ext>
            </a:extLst>
          </a:blip>
          <a:srcRect l="69008" t="24583" r="2565" b="28506"/>
          <a:stretch/>
        </p:blipFill>
        <p:spPr bwMode="auto">
          <a:xfrm>
            <a:off x="9755133" y="4176961"/>
            <a:ext cx="2436867" cy="268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31613"/>
      </p:ext>
    </p:extLst>
  </p:cSld>
  <p:clrMapOvr>
    <a:masterClrMapping/>
  </p:clrMapOvr>
  <mc:AlternateContent xmlns:mc="http://schemas.openxmlformats.org/markup-compatibility/2006" xmlns:p14="http://schemas.microsoft.com/office/powerpoint/2010/main">
    <mc:Choice Requires="p14">
      <p:transition spd="slow" p14:dur="2000" advTm="56886"/>
    </mc:Choice>
    <mc:Fallback xmlns="">
      <p:transition spd="slow" advTm="5688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9626" y="0"/>
            <a:ext cx="1782374" cy="23374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E"/>
          </a:p>
        </p:txBody>
      </p:sp>
      <p:sp>
        <p:nvSpPr>
          <p:cNvPr id="3" name="TextBox 2"/>
          <p:cNvSpPr txBox="1"/>
          <p:nvPr/>
        </p:nvSpPr>
        <p:spPr>
          <a:xfrm>
            <a:off x="2666053" y="138372"/>
            <a:ext cx="8373359" cy="1200329"/>
          </a:xfrm>
          <a:prstGeom prst="rect">
            <a:avLst/>
          </a:prstGeom>
          <a:noFill/>
        </p:spPr>
        <p:txBody>
          <a:bodyPr wrap="square" rtlCol="0">
            <a:spAutoFit/>
          </a:bodyPr>
          <a:lstStyle/>
          <a:p>
            <a:r>
              <a:rPr lang="en-GB" sz="3600" b="1" i="1" u="sng" dirty="0" smtClean="0"/>
              <a:t>3) Avoid Crowded Areas and Ventilation</a:t>
            </a:r>
          </a:p>
          <a:p>
            <a:r>
              <a:rPr lang="en-GB" sz="3600" b="1" dirty="0" smtClean="0"/>
              <a:t> </a:t>
            </a:r>
          </a:p>
        </p:txBody>
      </p:sp>
      <p:sp>
        <p:nvSpPr>
          <p:cNvPr id="4" name="TextBox 3"/>
          <p:cNvSpPr txBox="1"/>
          <p:nvPr/>
        </p:nvSpPr>
        <p:spPr>
          <a:xfrm>
            <a:off x="353162" y="1016971"/>
            <a:ext cx="10349070" cy="6617196"/>
          </a:xfrm>
          <a:prstGeom prst="rect">
            <a:avLst/>
          </a:prstGeom>
          <a:noFill/>
        </p:spPr>
        <p:txBody>
          <a:bodyPr wrap="square" rtlCol="0">
            <a:spAutoFit/>
          </a:bodyPr>
          <a:lstStyle/>
          <a:p>
            <a:pPr marL="514350" indent="-514350">
              <a:buFont typeface="+mj-lt"/>
              <a:buAutoNum type="arabicPeriod"/>
            </a:pPr>
            <a:r>
              <a:rPr lang="en-GB" sz="2800" dirty="0" smtClean="0"/>
              <a:t>Good ventilation and avoiding crowded areas are very important to avoid potential outbreaks in school.</a:t>
            </a:r>
          </a:p>
          <a:p>
            <a:pPr marL="514350" indent="-514350">
              <a:buFont typeface="+mj-lt"/>
              <a:buAutoNum type="arabicPeriod"/>
            </a:pPr>
            <a:r>
              <a:rPr lang="en-GB" sz="2800" dirty="0" smtClean="0"/>
              <a:t>Avoid crowded areas and avoid congregating where possible. Abide by guideline numbers of </a:t>
            </a:r>
            <a:r>
              <a:rPr lang="en-GB" sz="2800" b="1" u="sng" dirty="0" smtClean="0"/>
              <a:t>maximum 3 people in the bathrooms</a:t>
            </a:r>
            <a:r>
              <a:rPr lang="en-GB" sz="2800" b="1" dirty="0" smtClean="0"/>
              <a:t> </a:t>
            </a:r>
            <a:r>
              <a:rPr lang="en-GB" sz="2800" dirty="0" smtClean="0"/>
              <a:t>at a time. </a:t>
            </a:r>
          </a:p>
          <a:p>
            <a:pPr marL="514350" indent="-514350">
              <a:buFont typeface="+mj-lt"/>
              <a:buAutoNum type="arabicPeriod"/>
            </a:pPr>
            <a:r>
              <a:rPr lang="en-GB" sz="2800" b="1" dirty="0" smtClean="0"/>
              <a:t>School trips </a:t>
            </a:r>
            <a:r>
              <a:rPr lang="en-GB" sz="2800" dirty="0" smtClean="0"/>
              <a:t>and </a:t>
            </a:r>
            <a:r>
              <a:rPr lang="en-GB" sz="2800" b="1" dirty="0" smtClean="0"/>
              <a:t>Sports team </a:t>
            </a:r>
            <a:r>
              <a:rPr lang="en-GB" sz="2800" dirty="0" smtClean="0"/>
              <a:t>have returned and school </a:t>
            </a:r>
            <a:r>
              <a:rPr lang="en-GB" sz="2800" b="1" dirty="0" smtClean="0"/>
              <a:t>buses</a:t>
            </a:r>
            <a:r>
              <a:rPr lang="en-GB" sz="2800" dirty="0" smtClean="0"/>
              <a:t> are back at full capacity. </a:t>
            </a:r>
            <a:r>
              <a:rPr lang="en-GB" sz="2800" b="1" dirty="0">
                <a:solidFill>
                  <a:srgbClr val="FF0000"/>
                </a:solidFill>
              </a:rPr>
              <a:t>Y</a:t>
            </a:r>
            <a:r>
              <a:rPr lang="en-GB" sz="2800" b="1" dirty="0" smtClean="0">
                <a:solidFill>
                  <a:srgbClr val="FF0000"/>
                </a:solidFill>
              </a:rPr>
              <a:t>ou cannot remove your mask on buses as you are putting a lot of people at risk. </a:t>
            </a:r>
            <a:r>
              <a:rPr lang="en-GB" sz="2800" b="1" dirty="0" smtClean="0"/>
              <a:t>You may be asked to stay in school for the next trip.</a:t>
            </a:r>
          </a:p>
          <a:p>
            <a:pPr marL="514350" indent="-514350">
              <a:buFont typeface="+mj-lt"/>
              <a:buAutoNum type="arabicPeriod"/>
            </a:pPr>
            <a:r>
              <a:rPr lang="en-GB" sz="2800" dirty="0" smtClean="0"/>
              <a:t>Over the Winter the </a:t>
            </a:r>
            <a:r>
              <a:rPr lang="en-GB" sz="2800" b="1" dirty="0" smtClean="0"/>
              <a:t>school will get colder </a:t>
            </a:r>
            <a:r>
              <a:rPr lang="en-GB" sz="2800" dirty="0" smtClean="0"/>
              <a:t>with the extra </a:t>
            </a:r>
          </a:p>
          <a:p>
            <a:r>
              <a:rPr lang="en-GB" sz="2800" dirty="0"/>
              <a:t> </a:t>
            </a:r>
            <a:r>
              <a:rPr lang="en-GB" sz="2800" dirty="0" smtClean="0"/>
              <a:t>    ventilation, please don’t close window without teachers </a:t>
            </a:r>
          </a:p>
          <a:p>
            <a:r>
              <a:rPr lang="en-GB" sz="2800" dirty="0"/>
              <a:t> </a:t>
            </a:r>
            <a:r>
              <a:rPr lang="en-GB" sz="2800" dirty="0" smtClean="0"/>
              <a:t>    permission. Wear </a:t>
            </a:r>
            <a:r>
              <a:rPr lang="en-GB" sz="2800" b="1" dirty="0" smtClean="0"/>
              <a:t>extra layers</a:t>
            </a:r>
            <a:r>
              <a:rPr lang="en-GB" sz="2800" dirty="0" smtClean="0"/>
              <a:t> if needed (</a:t>
            </a:r>
            <a:r>
              <a:rPr lang="en-GB" sz="2800" dirty="0"/>
              <a:t>s</a:t>
            </a:r>
            <a:r>
              <a:rPr lang="en-GB" sz="2800" dirty="0" smtClean="0"/>
              <a:t>chool jackets,</a:t>
            </a:r>
          </a:p>
          <a:p>
            <a:r>
              <a:rPr lang="en-GB" sz="2800" dirty="0"/>
              <a:t> </a:t>
            </a:r>
            <a:r>
              <a:rPr lang="en-GB" sz="2800" dirty="0" smtClean="0"/>
              <a:t>    </a:t>
            </a:r>
            <a:r>
              <a:rPr lang="en-GB" sz="2800" dirty="0"/>
              <a:t>t</a:t>
            </a:r>
            <a:r>
              <a:rPr lang="en-GB" sz="2800" dirty="0" smtClean="0"/>
              <a:t>hermal layers).</a:t>
            </a:r>
          </a:p>
          <a:p>
            <a:endParaRPr lang="en-GB" sz="3200" dirty="0" smtClean="0"/>
          </a:p>
          <a:p>
            <a:endParaRPr lang="en-IE" sz="2800" dirty="0"/>
          </a:p>
        </p:txBody>
      </p:sp>
      <p:pic>
        <p:nvPicPr>
          <p:cNvPr id="2050" name="Picture 2" descr="Tracking the Global Response to COVID-19 | Privacy Interna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135" y="4898571"/>
            <a:ext cx="2854865" cy="19594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ov.ie - COVID-19 (Coronavirus): Stay Safe Guidelines"/>
          <p:cNvPicPr>
            <a:picLocks noChangeAspect="1" noChangeArrowheads="1"/>
          </p:cNvPicPr>
          <p:nvPr/>
        </p:nvPicPr>
        <p:blipFill rotWithShape="1">
          <a:blip r:embed="rId3">
            <a:extLst>
              <a:ext uri="{28A0092B-C50C-407E-A947-70E740481C1C}">
                <a14:useLocalDpi xmlns:a14="http://schemas.microsoft.com/office/drawing/2010/main" val="0"/>
              </a:ext>
            </a:extLst>
          </a:blip>
          <a:srcRect l="55202" t="23666" r="31903" b="45457"/>
          <a:stretch/>
        </p:blipFill>
        <p:spPr bwMode="auto">
          <a:xfrm>
            <a:off x="10471840" y="48448"/>
            <a:ext cx="1665656" cy="224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0926"/>
      </p:ext>
    </p:extLst>
  </p:cSld>
  <p:clrMapOvr>
    <a:masterClrMapping/>
  </p:clrMapOvr>
  <mc:AlternateContent xmlns:mc="http://schemas.openxmlformats.org/markup-compatibility/2006" xmlns:p14="http://schemas.microsoft.com/office/powerpoint/2010/main">
    <mc:Choice Requires="p14">
      <p:transition spd="slow" p14:dur="2000" advTm="76169"/>
    </mc:Choice>
    <mc:Fallback xmlns="">
      <p:transition spd="slow" advTm="76169"/>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5861</TotalTime>
  <Words>945</Words>
  <Application>Microsoft Office PowerPoint</Application>
  <PresentationFormat>Widescreen</PresentationFormat>
  <Paragraphs>120</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Current position with COVID-19</vt:lpstr>
      <vt:lpstr>COVID-19 Locally</vt:lpstr>
      <vt:lpstr>PowerPoint Presentation</vt:lpstr>
      <vt:lpstr>So what can we do to help?</vt:lpstr>
      <vt:lpstr>Well done for all your efforts as the school has performing very well so far.  We do have some Areas of Concern for students safety. For this reason we need to Redouble our efforts. </vt:lpstr>
      <vt:lpstr>Don’t bring COVID-19 into school.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Edel Murphy</dc:creator>
  <cp:lastModifiedBy>Sean Murphy</cp:lastModifiedBy>
  <cp:revision>280</cp:revision>
  <cp:lastPrinted>2020-11-16T11:13:13Z</cp:lastPrinted>
  <dcterms:created xsi:type="dcterms:W3CDTF">2020-08-24T22:46:41Z</dcterms:created>
  <dcterms:modified xsi:type="dcterms:W3CDTF">2021-12-07T10:44:29Z</dcterms:modified>
</cp:coreProperties>
</file>